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2.svg" ContentType="image/svg+xml"/>
  <Override PartName="/ppt/media/image14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17" r:id="rId3"/>
    <p:sldId id="519" r:id="rId5"/>
    <p:sldId id="535" r:id="rId6"/>
    <p:sldId id="532" r:id="rId7"/>
    <p:sldId id="521" r:id="rId8"/>
    <p:sldId id="523" r:id="rId9"/>
    <p:sldId id="537" r:id="rId10"/>
    <p:sldId id="539" r:id="rId11"/>
    <p:sldId id="525" r:id="rId12"/>
    <p:sldId id="526" r:id="rId13"/>
    <p:sldId id="527" r:id="rId14"/>
    <p:sldId id="528" r:id="rId15"/>
    <p:sldId id="529" r:id="rId16"/>
    <p:sldId id="530" r:id="rId17"/>
  </p:sldIdLst>
  <p:sldSz cx="9144000" cy="5143500" type="screen16x9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" userDrawn="1">
          <p15:clr>
            <a:srgbClr val="A4A3A4"/>
          </p15:clr>
        </p15:guide>
        <p15:guide id="2" orient="horz" pos="3233" userDrawn="1">
          <p15:clr>
            <a:srgbClr val="A4A3A4"/>
          </p15:clr>
        </p15:guide>
        <p15:guide id="3" orient="horz" pos="2574" userDrawn="1">
          <p15:clr>
            <a:srgbClr val="A4A3A4"/>
          </p15:clr>
        </p15:guide>
        <p15:guide id="4" orient="horz" pos="1840" userDrawn="1">
          <p15:clr>
            <a:srgbClr val="A4A3A4"/>
          </p15:clr>
        </p15:guide>
        <p15:guide id="5" orient="horz" pos="1319" userDrawn="1">
          <p15:clr>
            <a:srgbClr val="A4A3A4"/>
          </p15:clr>
        </p15:guide>
        <p15:guide id="6" pos="16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曹 思聪" initials="曹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0068"/>
    <a:srgbClr val="FFFFFF"/>
    <a:srgbClr val="0000FF"/>
    <a:srgbClr val="F8CECC"/>
    <a:srgbClr val="F2F2F2"/>
    <a:srgbClr val="FBFBFB"/>
    <a:srgbClr val="67BBE7"/>
    <a:srgbClr val="00BFFF"/>
    <a:srgbClr val="0042A8"/>
    <a:srgbClr val="008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8" autoAdjust="0"/>
    <p:restoredTop sz="68198" autoAdjust="0"/>
  </p:normalViewPr>
  <p:slideViewPr>
    <p:cSldViewPr snapToGrid="0" showGuides="1">
      <p:cViewPr varScale="1">
        <p:scale>
          <a:sx n="102" d="100"/>
          <a:sy n="102" d="100"/>
        </p:scale>
        <p:origin x="2196" y="102"/>
      </p:cViewPr>
      <p:guideLst>
        <p:guide orient="horz" pos="66"/>
        <p:guide orient="horz" pos="3233"/>
        <p:guide orient="horz" pos="2574"/>
        <p:guide orient="horz" pos="1840"/>
        <p:guide orient="horz" pos="1319"/>
        <p:guide pos="16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28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4BFDB7-9CA6-4C53-BE6F-A028196B6EDE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5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altLang="zh-CN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+mn-ea"/>
              </a:rPr>
              <a:t>Today, I will present our work, "Fend for Yourself! Backdoor Purification in Federated Graph Learning with an Evolving Knowledge Anchor."</a:t>
            </a:r>
            <a:endParaRPr lang="en-US" altLang="zh-CN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  <a:sym typeface="+mn-ea"/>
            </a:endParaRPr>
          </a:p>
          <a:p>
            <a:pPr algn="l">
              <a:buNone/>
            </a:pPr>
            <a:r>
              <a:rPr lang="en-US" altLang="zh-CN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+mn-ea"/>
              </a:rPr>
              <a:t>In this work, we propose GBHINDER, a trusted-server-free defense framework that enables benign clients to defend themselves against backdoor attacks in federated graph learning.</a:t>
            </a:r>
            <a:endParaRPr lang="en-US" altLang="zh-CN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Federated Graph Learning enables multiple organizations to collaboratively train graph neural networks while keeping their private graph data locally.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However, the distributed nature of FedGL introduces new security risks, especially backdoor attacks.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 a backdoor attack, malicious clients inject hidden behaviors into the global model.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model behaves normally on clean inputs, but misclassifies inputs containing specific triggers.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Existing defenses mainly follow two directions.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first direction directly adapts general federated learning defenses, such as FoolsGold, FLAME, and RLR.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However, graph data introduces unique challenges.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Due to flexible graph topology and inherent non-IID distributions, benign clients naturally produce diverse updates.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Therefore, these methods struggle to distinguish malicious deviations from benign heterogeneity.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second direction designs defenses specifically for FedGL.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However, GNNCert sacrifices global graph context and may reduce accuracy, while FedTGE mainly focuses on node-level features and can be unstable for graph-level tasks.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Despite their different designs, these defenses share a common limitation: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They rely on a trusted server to inspect updates or perform robust aggregation.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However, this creates a fundamental conflict with privacy-preserving technologies such as differential privacy and secure multi-party computation, where the server should not access individual client updates.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Therefore, we ask: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Can benign clients defend themselves without trusting the server?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A natural solution is to let each benign client perform local fine-tuning using its clean data.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Intuitively, clean training should gradually overwrite malicious behaviors.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However, our analysis shows that this simple approach is insufficient due to two challenges.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First, backdoor invisibility.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Since triggers do not appear in clean local data, the standard cross-entropy loss provides no gradient signal to suppress malicious neurons.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Second, local data insufficiency.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Each client only observes a small and biased view of the global distribution, making it difficult to overwrite deeply embedded trojans.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Based on these observations, we propose GBHINDER.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key idea is to use each client's historical knowledge as a trusted anchor.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GBHINDER creates a self-defense cycle: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historical model purifies the downloaded global model, and the purified model is then used to update the historical knowledge.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It contains two components: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Historical Channel Attention Regularization and Adaptive Momentum Information Update.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first component is Historical Channel Attention Regularization.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Direct feature matching is insufficient because backdoor models can produce similar representations on clean samples.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Instead, we analyze channel-wise activation patterns, where malicious neurons often leave specific signatures.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By aligning shallow representations from the historical model with deeper representations of the current model, we disrupt the amplification process of backdoor features in GNNs.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second component is Adaptive Momentum Information Update.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A static historical model may become outdated under non-IID federated learning.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Therefore, we dynamically update the historical anchor.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We evaluate the stability of the current model under graph perturbations and adaptively balance historical knowledge preservation and global knowledge integration.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We extensively evaluate GBHINDER on four benchmark graph datasets, including NCI1, PROTEINS, DD, and AIDS.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We compare with five state-of-the-art defenses and four representative backdoor attacks.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main metrics are clean accuracy and attack success rate.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b="0" i="0" u="none" strike="noStrike" baseline="0" dirty="0">
                <a:latin typeface="LinLibertineT"/>
              </a:rPr>
              <a:t>The results demonstrate that GBHINDER significantly outperforms existing defenses.</a:t>
            </a:r>
            <a:endParaRPr lang="en-US" altLang="zh-CN" sz="1800" b="0" i="0" u="none" strike="noStrike" baseline="0" dirty="0">
              <a:latin typeface="LinLibertineT"/>
            </a:endParaRPr>
          </a:p>
          <a:p>
            <a:pPr algn="l"/>
            <a:endParaRPr lang="en-US" altLang="zh-CN" sz="1800" b="0" i="0" u="none" strike="noStrike" baseline="0" dirty="0">
              <a:latin typeface="LinLibertineT"/>
            </a:endParaRPr>
          </a:p>
          <a:p>
            <a:pPr algn="l"/>
            <a:r>
              <a:rPr lang="en-US" altLang="zh-CN" sz="1800" b="0" i="0" u="none" strike="noStrike" baseline="0" dirty="0">
                <a:latin typeface="LinLibertineT"/>
              </a:rPr>
              <a:t>Across different datasets and attacks, GBHINDER consistently reduces attack success rates below 10% while maintaining high main-task accuracy.</a:t>
            </a:r>
            <a:endParaRPr lang="en-US" altLang="zh-CN" sz="1800" b="0" i="0" u="none" strike="noStrike" baseline="0" dirty="0">
              <a:latin typeface="LinLibertineT"/>
            </a:endParaRPr>
          </a:p>
          <a:p>
            <a:pPr algn="l"/>
            <a:r>
              <a:rPr lang="en-US" altLang="zh-CN" sz="1800" b="0" i="0" u="none" strike="noStrike" baseline="0" dirty="0">
                <a:latin typeface="LinLibertineT"/>
              </a:rPr>
              <a:t>For example, against the strong NI-GDBA attack on NCI1, GBHINDER reduces ASR from 86.94% to only 8.64%.</a:t>
            </a:r>
            <a:endParaRPr lang="en-US" altLang="zh-CN" sz="1800" b="0" i="0" u="none" strike="noStrike" baseline="0" dirty="0">
              <a:latin typeface="LinLibertine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b="0" i="0" u="none" strike="noStrike" baseline="0" dirty="0">
                <a:latin typeface="LinLibertineT"/>
              </a:rPr>
              <a:t>We further evaluate GBHINDER under different attack settings, federated configurations, and non-IID scenarios.</a:t>
            </a:r>
            <a:endParaRPr lang="en-US" altLang="zh-CN" sz="1800" b="0" i="0" u="none" strike="noStrike" baseline="0" dirty="0">
              <a:latin typeface="LinLibertineT"/>
            </a:endParaRPr>
          </a:p>
          <a:p>
            <a:pPr algn="l"/>
            <a:r>
              <a:rPr lang="en-US" altLang="zh-CN" sz="1800" b="0" i="0" u="none" strike="noStrike" baseline="0" dirty="0">
                <a:latin typeface="LinLibertineT"/>
              </a:rPr>
              <a:t>The results show that GBHINDER remains robust under different malicious ratios, poisoning ratios, and graph distributions.</a:t>
            </a:r>
            <a:endParaRPr lang="en-US" altLang="zh-CN" sz="1800" b="0" i="0" u="none" strike="noStrike" baseline="0" dirty="0">
              <a:latin typeface="LinLibertine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dirty="0">
                <a:latin typeface="LinLibertineT"/>
                <a:sym typeface="+mn-ea"/>
              </a:rPr>
              <a:t>Ablation studies also confirm that both proposed components are important for achieving effective purification and stable collaboration.</a:t>
            </a:r>
            <a:endParaRPr lang="en-US" altLang="zh-CN" sz="1800" dirty="0">
              <a:latin typeface="LinLibertineT"/>
              <a:sym typeface="+mn-ea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 summary, we introduce GBHINDER, a new client-centric defense paradigm for federated graph learning.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Instead of relying on a trusted server, GBHINDER enables benign clients to defend themselves using evolving historical knowledge.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Extensive experiments demonstrate strong protection against backdoor attacks while preserving model utility.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Thank you for your attention.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3015DC-F6DE-4ADD-A773-AEDD869B465B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11BF55-6D91-4879-9D2B-DE91179123E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926240-1503-4CDF-8E73-16A9A154408C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90BCCC-EEE3-444A-8510-EC530709A325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7CA56-3C88-4973-85A4-C5C22C7F8856}" type="datetime1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E9DE71-825A-4971-ADFF-C9F2C8C438AA}" type="datetime1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E60803-7BCF-4E79-A86D-9A7C9D5CD14B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7827E6-D672-49B5-B6F1-1DCE949020A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3D18BD-A1A4-4CDA-ABDA-6CFE411D173A}" type="datetime1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EED655-671B-445B-B060-0F3517DE415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95A206-3AE4-4D85-B3B5-5331E76CB01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6"/>
          <p:cNvCxnSpPr/>
          <p:nvPr/>
        </p:nvCxnSpPr>
        <p:spPr>
          <a:xfrm>
            <a:off x="419100" y="367904"/>
            <a:ext cx="2406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419100" y="539687"/>
            <a:ext cx="2367778" cy="6657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05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8" name="文本占位符 8"/>
          <p:cNvSpPr>
            <a:spLocks noGrp="1"/>
          </p:cNvSpPr>
          <p:nvPr>
            <p:ph type="body" sz="quarter" idx="11"/>
          </p:nvPr>
        </p:nvSpPr>
        <p:spPr>
          <a:xfrm>
            <a:off x="419100" y="1211689"/>
            <a:ext cx="2367778" cy="356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FEFE00E3-5B99-4A96-BBEA-EA9E197347DE}" type="datetime1">
              <a:rPr lang="zh-CN" altLang="en-US" smtClean="0"/>
            </a:fld>
            <a:endParaRPr lang="zh-CN" altLang="en-US"/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95A206-3AE4-4D85-B3B5-5331E76CB01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.xml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../media/image10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2" Type="http://schemas.openxmlformats.org/officeDocument/2006/relationships/notesSlide" Target="../notesSlides/notesSlide5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15.xml"/><Relationship Id="rId2" Type="http://schemas.openxmlformats.org/officeDocument/2006/relationships/tags" Target="../tags/tag6.xml"/><Relationship Id="rId19" Type="http://schemas.openxmlformats.org/officeDocument/2006/relationships/image" Target="../media/image3.png"/><Relationship Id="rId18" Type="http://schemas.openxmlformats.org/officeDocument/2006/relationships/image" Target="../media/image7.png"/><Relationship Id="rId17" Type="http://schemas.openxmlformats.org/officeDocument/2006/relationships/image" Target="../media/image14.svg"/><Relationship Id="rId16" Type="http://schemas.openxmlformats.org/officeDocument/2006/relationships/image" Target="../media/image13.png"/><Relationship Id="rId15" Type="http://schemas.openxmlformats.org/officeDocument/2006/relationships/tags" Target="../tags/tag14.xml"/><Relationship Id="rId14" Type="http://schemas.openxmlformats.org/officeDocument/2006/relationships/image" Target="../media/image12.svg"/><Relationship Id="rId13" Type="http://schemas.openxmlformats.org/officeDocument/2006/relationships/image" Target="../media/image11.png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.xml"/><Relationship Id="rId2" Type="http://schemas.openxmlformats.org/officeDocument/2006/relationships/image" Target="../media/image3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7.xml"/><Relationship Id="rId5" Type="http://schemas.openxmlformats.org/officeDocument/2006/relationships/image" Target="../media/image3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9.xml"/><Relationship Id="rId2" Type="http://schemas.openxmlformats.org/officeDocument/2006/relationships/image" Target="../media/image2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0.xml"/><Relationship Id="rId2" Type="http://schemas.openxmlformats.org/officeDocument/2006/relationships/image" Target="../media/image25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1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image" Target="../media/image3.png"/><Relationship Id="rId7" Type="http://schemas.openxmlformats.org/officeDocument/2006/relationships/tags" Target="../tags/tag27.xml"/><Relationship Id="rId6" Type="http://schemas.openxmlformats.org/officeDocument/2006/relationships/image" Target="../media/image39.png"/><Relationship Id="rId5" Type="http://schemas.openxmlformats.org/officeDocument/2006/relationships/tags" Target="../tags/tag26.xml"/><Relationship Id="rId4" Type="http://schemas.openxmlformats.org/officeDocument/2006/relationships/image" Target="../media/image38.png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.png"/><Relationship Id="rId1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0" y="974353"/>
            <a:ext cx="91440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en-US" altLang="zh-CN" sz="30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Fend for Yourself! Backdoor Purification in Federated Graph Learning with an Evolving Knowledge Anchor</a:t>
            </a:r>
            <a:endParaRPr lang="en-US" altLang="zh-CN" sz="3000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719888"/>
            <a:ext cx="9144005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i="1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The 35</a:t>
            </a:r>
            <a:r>
              <a:rPr lang="en-US" altLang="zh-CN" i="1" baseline="30000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th</a:t>
            </a:r>
            <a:r>
              <a:rPr lang="en-US" altLang="zh-CN" i="1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 </a:t>
            </a:r>
            <a:r>
              <a:rPr lang="en-US" altLang="zh-CN" b="1" i="1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USENIX Security </a:t>
            </a:r>
            <a:r>
              <a:rPr lang="en-US" altLang="zh-CN" i="1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Symposium</a:t>
            </a:r>
            <a:endParaRPr lang="en-US" altLang="zh-CN" i="1" dirty="0">
              <a:solidFill>
                <a:srgbClr val="0042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anose="02040503050201020203" pitchFamily="18" charset="0"/>
              <a:ea typeface="Linux Libertine O" panose="02000503000000000000" pitchFamily="50" charset="0"/>
              <a:cs typeface="Adobe Devanagari" panose="02040503050201020203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/>
        </p:nvSpPr>
        <p:spPr>
          <a:xfrm>
            <a:off x="407035" y="2656840"/>
            <a:ext cx="8329930" cy="14338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7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11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62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480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6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8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30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10280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  <a:sym typeface="+mn-ea"/>
              </a:rPr>
              <a:t>Chengcheng Zhu</a:t>
            </a:r>
            <a:r>
              <a:rPr lang="en-US" altLang="zh-TW" sz="1800" b="1" baseline="30000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  <a:sym typeface="+mn-ea"/>
              </a:rPr>
              <a:t>1</a:t>
            </a:r>
            <a:r>
              <a:rPr lang="en-US" altLang="zh-TW" sz="18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  <a:sym typeface="+mn-ea"/>
              </a:rPr>
              <a:t>, </a:t>
            </a:r>
            <a:r>
              <a:rPr lang="en-US" altLang="zh-CN" sz="1800" b="1" i="1" u="sng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Yunlong Mao</a:t>
            </a:r>
            <a:r>
              <a:rPr lang="en-US" altLang="zh-TW" sz="1800" b="1" baseline="30000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1</a:t>
            </a:r>
            <a:r>
              <a:rPr lang="en-US" altLang="zh-TW" sz="18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, </a:t>
            </a:r>
            <a:r>
              <a:rPr lang="en-US" altLang="zh-CN" sz="18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Jiale Zhang</a:t>
            </a:r>
            <a:r>
              <a:rPr lang="en-US" altLang="zh-TW" sz="1800" b="1" baseline="30000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2</a:t>
            </a:r>
            <a:r>
              <a:rPr lang="en-US" altLang="zh-TW" sz="18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, </a:t>
            </a:r>
            <a:r>
              <a:rPr lang="en-US" altLang="zh-CN" sz="18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Bosen Rao</a:t>
            </a:r>
            <a:r>
              <a:rPr lang="en-US" altLang="zh-TW" sz="1800" b="1" baseline="30000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  <a:sym typeface="+mn-ea"/>
              </a:rPr>
              <a:t>2</a:t>
            </a:r>
            <a:r>
              <a:rPr lang="en-US" altLang="zh-TW" sz="18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, and </a:t>
            </a:r>
            <a:r>
              <a:rPr lang="en-US" altLang="zh-CN" sz="18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Sheng Zhong</a:t>
            </a:r>
            <a:r>
              <a:rPr lang="en-US" altLang="zh-TW" sz="1800" b="1" baseline="30000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1</a:t>
            </a:r>
            <a:endParaRPr lang="en-US" altLang="zh-TW" sz="1800" b="1" baseline="30000" dirty="0">
              <a:latin typeface="Adobe Devanagari" panose="02040503050201020203" pitchFamily="18" charset="0"/>
              <a:ea typeface="PMingLiU" panose="02020500000000000000" pitchFamily="18" charset="-120"/>
              <a:cs typeface="Adobe Devanagari" panose="02040503050201020203" pitchFamily="18" charset="0"/>
            </a:endParaRPr>
          </a:p>
          <a:p>
            <a:pPr algn="ctr" eaLnBrk="1" hangingPunct="1">
              <a:defRPr/>
            </a:pPr>
            <a:r>
              <a:rPr lang="en-US" altLang="zh-CN" sz="16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——1 Nanjing</a:t>
            </a:r>
            <a:r>
              <a:rPr lang="en-US" altLang="zh-TW" sz="1600" b="1" i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 University</a:t>
            </a:r>
            <a:endParaRPr lang="en-US" altLang="zh-TW" sz="1600" b="1" i="1" dirty="0">
              <a:latin typeface="Adobe Devanagari" panose="02040503050201020203" pitchFamily="18" charset="0"/>
              <a:ea typeface="PMingLiU" panose="02020500000000000000" pitchFamily="18" charset="-120"/>
              <a:cs typeface="Adobe Devanagari" panose="02040503050201020203" pitchFamily="18" charset="0"/>
            </a:endParaRPr>
          </a:p>
          <a:p>
            <a:pPr algn="ctr" eaLnBrk="1" hangingPunct="1">
              <a:defRPr/>
            </a:pPr>
            <a:r>
              <a:rPr lang="en-US" altLang="zh-CN" sz="1600" b="1" dirty="0">
                <a:latin typeface="Adobe Devanagari" panose="02040503050201020203" pitchFamily="18" charset="0"/>
                <a:ea typeface="PMingLiU" panose="02020500000000000000" pitchFamily="18" charset="-120"/>
                <a:cs typeface="Adobe Devanagari" panose="02040503050201020203" pitchFamily="18" charset="0"/>
              </a:rPr>
              <a:t>   ——2 </a:t>
            </a:r>
            <a:r>
              <a:rPr lang="en-US" altLang="zh-CN" sz="16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Yangzhou University</a:t>
            </a:r>
            <a:endParaRPr lang="en-US" altLang="zh-CN" sz="1800" b="1" i="1" u="sng" dirty="0">
              <a:solidFill>
                <a:schemeClr val="accent5">
                  <a:lumMod val="50000"/>
                </a:schemeClr>
              </a:solidFill>
              <a:latin typeface="Adobe Devanagari" panose="02040503050201020203" pitchFamily="18" charset="0"/>
              <a:ea typeface="PMingLiU" panose="02020500000000000000" pitchFamily="18" charset="-120"/>
              <a:cs typeface="Adobe Devanagari" panose="02040503050201020203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955540" y="50165"/>
            <a:ext cx="4114165" cy="591820"/>
            <a:chOff x="7804" y="79"/>
            <a:chExt cx="6479" cy="93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93" y="79"/>
              <a:ext cx="3191" cy="91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04" y="95"/>
              <a:ext cx="2868" cy="917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" y="1905"/>
            <a:ext cx="898525" cy="794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05"/>
    </mc:Choice>
    <mc:Fallback>
      <p:transition spd="slow" advTm="220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Backdoor Threats in Federated Graph Learning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" y="1660525"/>
            <a:ext cx="7413625" cy="3256280"/>
          </a:xfrm>
          <a:prstGeom prst="rect">
            <a:avLst/>
          </a:prstGeom>
        </p:spPr>
      </p:pic>
      <p:cxnSp>
        <p:nvCxnSpPr>
          <p:cNvPr id="10" name="连接符: 曲线 54"/>
          <p:cNvCxnSpPr>
            <a:stCxn id="19" idx="3"/>
          </p:cNvCxnSpPr>
          <p:nvPr/>
        </p:nvCxnSpPr>
        <p:spPr>
          <a:xfrm flipH="1" flipV="1">
            <a:off x="4745990" y="1581785"/>
            <a:ext cx="219710" cy="509270"/>
          </a:xfrm>
          <a:prstGeom prst="curvedConnector4">
            <a:avLst>
              <a:gd name="adj1" fmla="val -108382"/>
              <a:gd name="adj2" fmla="val 69825"/>
            </a:avLst>
          </a:prstGeom>
          <a:ln w="508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矩形 110"/>
          <p:cNvSpPr/>
          <p:nvPr/>
        </p:nvSpPr>
        <p:spPr>
          <a:xfrm>
            <a:off x="601980" y="763905"/>
            <a:ext cx="7509510" cy="812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altLang="zh-CN" sz="1600" b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General FL Methods</a:t>
            </a:r>
            <a:r>
              <a:rPr lang="zh-CN" altLang="en-US" sz="1600" b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The </a:t>
            </a:r>
            <a:r>
              <a:rPr lang="en-US" altLang="zh-CN" sz="1600" b="1" dirty="0">
                <a:solidFill>
                  <a:srgbClr val="C0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complex topological structures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 and </a:t>
            </a:r>
            <a:r>
              <a:rPr lang="en-US" altLang="zh-CN" sz="1600" b="1" dirty="0">
                <a:solidFill>
                  <a:srgbClr val="C0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inherent non-independent and identically distributed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 characteristics of graph data cause gradients of benign clients to be </a:t>
            </a:r>
            <a:r>
              <a:rPr lang="en-US" altLang="zh-CN" sz="1600" b="1" dirty="0">
                <a:solidFill>
                  <a:srgbClr val="C0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naturally diverse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83990" y="1887855"/>
            <a:ext cx="981710" cy="406400"/>
          </a:xfrm>
          <a:prstGeom prst="rect">
            <a:avLst/>
          </a:prstGeom>
          <a:noFill/>
          <a:ln w="12700" cap="rnd">
            <a:solidFill>
              <a:srgbClr val="0042A8"/>
            </a:solidFill>
          </a:ln>
        </p:spPr>
        <p:txBody>
          <a:bodyPr wrap="square" rtlCol="0" anchor="t">
            <a:noAutofit/>
          </a:bodyPr>
          <a:p>
            <a:pPr algn="ctr"/>
            <a:r>
              <a:rPr lang="en-US" altLang="zh-CN" sz="1200" b="1" dirty="0">
                <a:solidFill>
                  <a:schemeClr val="accent5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Outlier</a:t>
            </a:r>
            <a:endParaRPr lang="en-US" altLang="zh-CN" sz="1200" b="1" dirty="0">
              <a:solidFill>
                <a:schemeClr val="accent5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  <a:p>
            <a:pPr algn="ctr"/>
            <a:r>
              <a:rPr lang="en-US" altLang="zh-CN" sz="1200" b="1" dirty="0">
                <a:solidFill>
                  <a:schemeClr val="accent5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Detection</a:t>
            </a:r>
            <a:endParaRPr lang="en-US" altLang="zh-CN" sz="1200" b="1" dirty="0">
              <a:solidFill>
                <a:schemeClr val="accent5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</p:txBody>
      </p:sp>
      <p:pic>
        <p:nvPicPr>
          <p:cNvPr id="16" name="图片 15" descr="放大镜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01745" y="1822450"/>
            <a:ext cx="256540" cy="25654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7308"/>
    </mc:Choice>
    <mc:Fallback>
      <p:transition advTm="1730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Backdoor Threats in Federated Graph Learning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" y="1660525"/>
            <a:ext cx="7413625" cy="3256280"/>
          </a:xfrm>
          <a:prstGeom prst="rect">
            <a:avLst/>
          </a:prstGeom>
        </p:spPr>
      </p:pic>
      <p:sp>
        <p:nvSpPr>
          <p:cNvPr id="111" name="矩形 110"/>
          <p:cNvSpPr/>
          <p:nvPr/>
        </p:nvSpPr>
        <p:spPr>
          <a:xfrm>
            <a:off x="601980" y="763905"/>
            <a:ext cx="7509510" cy="812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altLang="zh-CN" sz="1600" b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FedGL-specific Defense</a:t>
            </a:r>
            <a:r>
              <a:rPr lang="zh-CN" altLang="en-US" sz="1600" b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：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 </a:t>
            </a:r>
            <a:r>
              <a:rPr lang="en-US" altLang="zh-CN" sz="1600" b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GNNCert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 [CCS'24] sacrifices global context and </a:t>
            </a:r>
            <a:r>
              <a:rPr lang="en-US" altLang="zh-CN" sz="1600" b="1" dirty="0">
                <a:solidFill>
                  <a:srgbClr val="C0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reduces accuracy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; </a:t>
            </a:r>
            <a:r>
              <a:rPr lang="en-US" altLang="zh-CN" sz="1600" b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FedTGE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 [ICLR'25] mainly focuses on node-level features and can be </a:t>
            </a:r>
            <a:r>
              <a:rPr lang="en-US" altLang="zh-CN" sz="1600" b="1" dirty="0">
                <a:solidFill>
                  <a:srgbClr val="C0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unstable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 on graph-level tasks.</a:t>
            </a:r>
            <a:endParaRPr lang="en-US" altLang="zh-CN" sz="1600" dirty="0">
              <a:solidFill>
                <a:schemeClr val="tx1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cxnSp>
        <p:nvCxnSpPr>
          <p:cNvPr id="2" name="连接符: 曲线 54"/>
          <p:cNvCxnSpPr/>
          <p:nvPr/>
        </p:nvCxnSpPr>
        <p:spPr>
          <a:xfrm rot="10800000">
            <a:off x="5274310" y="1674495"/>
            <a:ext cx="910590" cy="614680"/>
          </a:xfrm>
          <a:prstGeom prst="curvedConnector3">
            <a:avLst>
              <a:gd name="adj1" fmla="val 49930"/>
            </a:avLst>
          </a:prstGeom>
          <a:ln w="476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7308"/>
    </mc:Choice>
    <mc:Fallback>
      <p:transition advTm="1730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A Common Bottleneck: Trusted Server Dependency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5505" y="659130"/>
            <a:ext cx="7413625" cy="3256280"/>
          </a:xfrm>
          <a:prstGeom prst="rect">
            <a:avLst/>
          </a:prstGeom>
        </p:spPr>
      </p:pic>
      <p:sp>
        <p:nvSpPr>
          <p:cNvPr id="111" name="矩形 110"/>
          <p:cNvSpPr/>
          <p:nvPr/>
        </p:nvSpPr>
        <p:spPr>
          <a:xfrm>
            <a:off x="4779010" y="3496945"/>
            <a:ext cx="3618230" cy="7118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Existing FedGL defenses remain fundamentally anchored to </a:t>
            </a:r>
            <a:r>
              <a:rPr lang="en-US" altLang="zh-CN" sz="1600" b="1" dirty="0">
                <a:solidFill>
                  <a:srgbClr val="C0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server-side</a:t>
            </a:r>
            <a:r>
              <a:rPr lang="en-US" altLang="zh-CN" sz="1600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 orchestration.</a:t>
            </a:r>
            <a:endParaRPr lang="zh-CN" altLang="en-US" sz="1600" dirty="0">
              <a:solidFill>
                <a:schemeClr val="tx1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69" y="4304274"/>
            <a:ext cx="737005" cy="73700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496060" y="4394835"/>
            <a:ext cx="6782435" cy="645160"/>
          </a:xfrm>
          <a:prstGeom prst="rect">
            <a:avLst/>
          </a:prstGeom>
          <a:noFill/>
          <a:ln w="31750">
            <a:solidFill>
              <a:srgbClr val="740068"/>
            </a:solidFill>
            <a:prstDash val="sysDash"/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b="1" i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Can we design a defense mechanism that does not depend on </a:t>
            </a:r>
            <a:r>
              <a:rPr lang="en-US" altLang="zh-CN" b="1" i="1" dirty="0">
                <a:solidFill>
                  <a:srgbClr val="C0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a trusted server</a:t>
            </a:r>
            <a:r>
              <a:rPr lang="en-US" altLang="zh-CN" b="1" i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?</a:t>
            </a:r>
            <a:endParaRPr lang="en-US" altLang="zh-CN" b="1" i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7308"/>
    </mc:Choice>
    <mc:Fallback>
      <p:transition advTm="1730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97743"/>
            <a:ext cx="2057400" cy="273844"/>
          </a:xfrm>
        </p:spPr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4231005" y="1113790"/>
            <a:ext cx="4791075" cy="1582420"/>
            <a:chOff x="2194" y="2569"/>
            <a:chExt cx="7545" cy="2492"/>
          </a:xfrm>
        </p:grpSpPr>
        <p:sp>
          <p:nvSpPr>
            <p:cNvPr id="63" name="矩形 62"/>
            <p:cNvSpPr/>
            <p:nvPr>
              <p:custDataLst>
                <p:tags r:id="rId2"/>
              </p:custDataLst>
            </p:nvPr>
          </p:nvSpPr>
          <p:spPr>
            <a:xfrm>
              <a:off x="2584" y="3180"/>
              <a:ext cx="7155" cy="18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p>
              <a:pPr algn="l"/>
              <a:r>
                <a:rPr lang="en-US" altLang="zh-CN" sz="1600" b="1" dirty="0">
                  <a:solidFill>
                    <a:srgbClr val="C00000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Backdoor Invisibility. </a:t>
              </a:r>
              <a:r>
                <a:rPr lang="en-US" altLang="zh-CN" sz="16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Backdoors are trigger-free on clean local data. Standard Cross-Entropy loss generates no gradient signal to penalize malicious neurons.</a:t>
              </a:r>
              <a:endParaRPr lang="en-US" altLang="zh-CN" sz="16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64" name="矩形 63"/>
            <p:cNvSpPr/>
            <p:nvPr>
              <p:custDataLst>
                <p:tags r:id="rId3"/>
              </p:custDataLst>
            </p:nvPr>
          </p:nvSpPr>
          <p:spPr>
            <a:xfrm>
              <a:off x="2738" y="2781"/>
              <a:ext cx="2536" cy="3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p>
              <a:pPr algn="just"/>
              <a:r>
                <a:rPr lang="en-US" altLang="zh-CN" sz="1600" b="1" i="1" dirty="0">
                  <a:solidFill>
                    <a:schemeClr val="tx1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Challenge 1</a:t>
              </a:r>
              <a:endParaRPr lang="en-US" altLang="zh-CN" sz="1600" b="1" i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pic>
          <p:nvPicPr>
            <p:cNvPr id="68" name="图形 6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194" y="2569"/>
              <a:ext cx="823" cy="823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A Paradigm Shift: Fend for Yourself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0" y="2475865"/>
            <a:ext cx="3993515" cy="2301240"/>
          </a:xfrm>
          <a:prstGeom prst="rect">
            <a:avLst/>
          </a:prstGeom>
        </p:spPr>
      </p:pic>
      <p:grpSp>
        <p:nvGrpSpPr>
          <p:cNvPr id="19" name="组合 18"/>
          <p:cNvGrpSpPr/>
          <p:nvPr>
            <p:custDataLst>
              <p:tags r:id="rId8"/>
            </p:custDataLst>
          </p:nvPr>
        </p:nvGrpSpPr>
        <p:grpSpPr>
          <a:xfrm>
            <a:off x="4225925" y="3100070"/>
            <a:ext cx="4795520" cy="1356995"/>
            <a:chOff x="2194" y="2569"/>
            <a:chExt cx="7552" cy="2137"/>
          </a:xfrm>
        </p:grpSpPr>
        <p:sp>
          <p:nvSpPr>
            <p:cNvPr id="20" name="矩形 19"/>
            <p:cNvSpPr/>
            <p:nvPr>
              <p:custDataLst>
                <p:tags r:id="rId9"/>
              </p:custDataLst>
            </p:nvPr>
          </p:nvSpPr>
          <p:spPr>
            <a:xfrm>
              <a:off x="2584" y="3148"/>
              <a:ext cx="7162" cy="15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p>
              <a:pPr algn="l"/>
              <a:r>
                <a:rPr lang="en-US" altLang="zh-CN" sz="1600" b="1" dirty="0">
                  <a:solidFill>
                    <a:srgbClr val="C00000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Local Data Insufficiency. </a:t>
              </a:r>
              <a:r>
                <a:rPr lang="en-US" altLang="zh-CN" sz="16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Local datasets are too small and heavily biased (non-llD) to overwrite deep-seated, complex trojans.</a:t>
              </a:r>
              <a:endParaRPr lang="en-US" altLang="zh-CN" sz="16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10"/>
              </p:custDataLst>
            </p:nvPr>
          </p:nvSpPr>
          <p:spPr>
            <a:xfrm>
              <a:off x="2738" y="2781"/>
              <a:ext cx="2536" cy="3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p>
              <a:pPr algn="just"/>
              <a:r>
                <a:rPr lang="en-US" altLang="zh-CN" sz="1600" b="1" i="1" dirty="0">
                  <a:solidFill>
                    <a:schemeClr val="tx1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Challenge 2</a:t>
              </a:r>
              <a:endParaRPr lang="en-US" altLang="zh-CN" sz="1600" b="1" i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pic>
          <p:nvPicPr>
            <p:cNvPr id="22" name="图形 6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194" y="2569"/>
              <a:ext cx="823" cy="823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547370" y="931545"/>
            <a:ext cx="3530600" cy="589915"/>
            <a:chOff x="1038" y="1483"/>
            <a:chExt cx="5560" cy="929"/>
          </a:xfrm>
        </p:grpSpPr>
        <p:sp>
          <p:nvSpPr>
            <p:cNvPr id="25" name="文本框 24"/>
            <p:cNvSpPr txBox="1"/>
            <p:nvPr/>
          </p:nvSpPr>
          <p:spPr>
            <a:xfrm>
              <a:off x="4165" y="1494"/>
              <a:ext cx="2300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1600" b="1" dirty="0">
                  <a:solidFill>
                    <a:schemeClr val="tx1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Client-Side Defense</a:t>
              </a:r>
              <a:endParaRPr lang="en-US" altLang="zh-CN" sz="1600" b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38" y="1483"/>
              <a:ext cx="2300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1600" b="1" dirty="0">
                  <a:solidFill>
                    <a:schemeClr val="tx1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Server-Side Defense</a:t>
              </a:r>
              <a:endParaRPr lang="en-US" altLang="zh-CN" sz="1600" b="1" dirty="0">
                <a:solidFill>
                  <a:schemeClr val="tx1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pic>
          <p:nvPicPr>
            <p:cNvPr id="27" name="图片 26" descr="箭头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370" y="1499"/>
              <a:ext cx="790" cy="790"/>
            </a:xfrm>
            <a:prstGeom prst="rect">
              <a:avLst/>
            </a:prstGeom>
          </p:spPr>
        </p:pic>
        <p:cxnSp>
          <p:nvCxnSpPr>
            <p:cNvPr id="29" name="直接连接符 28"/>
            <p:cNvCxnSpPr/>
            <p:nvPr/>
          </p:nvCxnSpPr>
          <p:spPr>
            <a:xfrm>
              <a:off x="1054" y="1742"/>
              <a:ext cx="2186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31" name="图片 30" descr="对号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948" y="1642"/>
              <a:ext cx="651" cy="651"/>
            </a:xfrm>
            <a:prstGeom prst="rect">
              <a:avLst/>
            </a:prstGeom>
          </p:spPr>
        </p:pic>
        <p:cxnSp>
          <p:nvCxnSpPr>
            <p:cNvPr id="33" name="直接连接符 32"/>
            <p:cNvCxnSpPr/>
            <p:nvPr/>
          </p:nvCxnSpPr>
          <p:spPr>
            <a:xfrm>
              <a:off x="1238" y="2110"/>
              <a:ext cx="1752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" y="1802130"/>
            <a:ext cx="483870" cy="483870"/>
          </a:xfrm>
          <a:prstGeom prst="rect">
            <a:avLst/>
          </a:prstGeom>
        </p:spPr>
      </p:pic>
      <p:sp>
        <p:nvSpPr>
          <p:cNvPr id="36" name="云形 35"/>
          <p:cNvSpPr/>
          <p:nvPr/>
        </p:nvSpPr>
        <p:spPr>
          <a:xfrm>
            <a:off x="1061720" y="1553845"/>
            <a:ext cx="2814320" cy="814070"/>
          </a:xfrm>
          <a:prstGeom prst="cloud">
            <a:avLst/>
          </a:prstGeom>
          <a:noFill/>
          <a:ln>
            <a:solidFill>
              <a:srgbClr val="740068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428115" y="1608455"/>
            <a:ext cx="233870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Benign local training can be viewed as backdoor erasure.</a:t>
            </a:r>
            <a:endParaRPr lang="en-US" altLang="zh-CN" sz="1400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</p:spTree>
    <p:custDataLst>
      <p:tags r:id="rId2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7308"/>
    </mc:Choice>
    <mc:Fallback>
      <p:transition advTm="1730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0" y="577850"/>
            <a:ext cx="8658225" cy="1456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3995" algn="just">
              <a:lnSpc>
                <a:spcPct val="120000"/>
              </a:lnSpc>
            </a:pPr>
            <a:r>
              <a:rPr lang="en-US" altLang="zh-CN" b="1" i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A </a:t>
            </a:r>
            <a:r>
              <a:rPr lang="en-US" altLang="zh-CN" b="1" i="1" dirty="0">
                <a:solidFill>
                  <a:srgbClr val="FF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trusted-server-free</a:t>
            </a:r>
            <a:r>
              <a:rPr lang="en-US" altLang="zh-CN" b="1" i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 backdoor defense framework in </a:t>
            </a:r>
            <a:r>
              <a:rPr lang="en-US" altLang="zh-CN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FedGL</a:t>
            </a:r>
            <a:endParaRPr lang="en-US" altLang="zh-CN" b="1" i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  <a:p>
            <a:pPr marL="728345" indent="-257175" algn="just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en-US" altLang="zh-CN" sz="1400" b="1" i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Historical Channel Attention Regularization: </a:t>
            </a:r>
            <a:r>
              <a:rPr lang="en-US" altLang="zh-CN" sz="1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use the historical model as a trusted anchor and constrains suspicious representations in the current global model.</a:t>
            </a:r>
            <a:endParaRPr lang="en-US" altLang="zh-CN" sz="1400" b="1" i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  <a:p>
            <a:pPr marL="728345" indent="-257175" algn="just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en-US" altLang="zh-CN" sz="1400" b="1" i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Adaptive Momentum Information Update: </a:t>
            </a:r>
            <a:r>
              <a:rPr lang="en-US" altLang="zh-CN" sz="1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 enable the historical anchor to evolve over time by selectively incorporating robust global knowledge.</a:t>
            </a:r>
            <a:endParaRPr lang="en-US" altLang="zh-CN" sz="1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94424" y="4847301"/>
            <a:ext cx="335442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i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Framework of GBHINDER</a:t>
            </a:r>
            <a:endParaRPr lang="en-US" altLang="zh-CN" b="1" i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GBHINDER: Client-side Backdoor Purification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850" y="2073910"/>
            <a:ext cx="7482205" cy="26543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"/>
    </mc:Choice>
    <mc:Fallback>
      <p:transition spd="slow" advTm="149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55" y="3998595"/>
            <a:ext cx="2971165" cy="5041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350" y="3896360"/>
            <a:ext cx="3312160" cy="6324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705" y="1350010"/>
            <a:ext cx="5073650" cy="26295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cxnSp>
        <p:nvCxnSpPr>
          <p:cNvPr id="55" name="连接符: 曲线 54"/>
          <p:cNvCxnSpPr/>
          <p:nvPr/>
        </p:nvCxnSpPr>
        <p:spPr>
          <a:xfrm rot="10800000">
            <a:off x="2646680" y="1089660"/>
            <a:ext cx="1226185" cy="431800"/>
          </a:xfrm>
          <a:prstGeom prst="curvedConnector2">
            <a:avLst/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934720" y="670560"/>
            <a:ext cx="237490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en-US" altLang="zh-CN" sz="1400" b="1" i="1" dirty="0">
                <a:solidFill>
                  <a:srgbClr val="C00000"/>
                </a:solidFill>
              </a:rPr>
              <a:t>Maintain beneficial knowledge</a:t>
            </a:r>
            <a:endParaRPr lang="en-US" altLang="zh-CN" sz="1400" b="1" i="1" dirty="0">
              <a:solidFill>
                <a:srgbClr val="C00000"/>
              </a:solidFill>
            </a:endParaRPr>
          </a:p>
        </p:txBody>
      </p:sp>
      <p:cxnSp>
        <p:nvCxnSpPr>
          <p:cNvPr id="6" name="连接符: 曲线 54"/>
          <p:cNvCxnSpPr/>
          <p:nvPr/>
        </p:nvCxnSpPr>
        <p:spPr>
          <a:xfrm rot="5400000">
            <a:off x="1474470" y="2792095"/>
            <a:ext cx="833755" cy="795020"/>
          </a:xfrm>
          <a:prstGeom prst="curvedConnector3">
            <a:avLst>
              <a:gd name="adj1" fmla="val 50000"/>
            </a:avLst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-144145" y="3516630"/>
            <a:ext cx="210185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en-US" altLang="zh-CN" sz="1400" b="1" i="1" dirty="0">
                <a:solidFill>
                  <a:srgbClr val="C00000"/>
                </a:solidFill>
              </a:rPr>
              <a:t>Disrupting the Amplification Chain</a:t>
            </a:r>
            <a:endParaRPr lang="en-US" altLang="zh-CN" sz="1400" b="1" i="1" dirty="0">
              <a:solidFill>
                <a:srgbClr val="C00000"/>
              </a:solidFill>
            </a:endParaRPr>
          </a:p>
        </p:txBody>
      </p:sp>
      <p:cxnSp>
        <p:nvCxnSpPr>
          <p:cNvPr id="4" name="连接符: 曲线 54"/>
          <p:cNvCxnSpPr/>
          <p:nvPr/>
        </p:nvCxnSpPr>
        <p:spPr>
          <a:xfrm flipV="1">
            <a:off x="5372735" y="1089660"/>
            <a:ext cx="487680" cy="450850"/>
          </a:xfrm>
          <a:prstGeom prst="curvedConnector3">
            <a:avLst>
              <a:gd name="adj1" fmla="val 50130"/>
            </a:avLst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72865" y="670560"/>
            <a:ext cx="219138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en-US" altLang="zh-CN" sz="1400" b="1" i="1" dirty="0">
                <a:solidFill>
                  <a:srgbClr val="C00000"/>
                </a:solidFill>
              </a:rPr>
              <a:t>Maintain topological consistency</a:t>
            </a:r>
            <a:endParaRPr lang="en-US" altLang="zh-CN" sz="1400" b="1" i="1" dirty="0">
              <a:solidFill>
                <a:srgbClr val="C00000"/>
              </a:solidFill>
            </a:endParaRPr>
          </a:p>
        </p:txBody>
      </p:sp>
      <p:cxnSp>
        <p:nvCxnSpPr>
          <p:cNvPr id="10" name="连接符: 曲线 54"/>
          <p:cNvCxnSpPr/>
          <p:nvPr/>
        </p:nvCxnSpPr>
        <p:spPr>
          <a:xfrm rot="5400000" flipV="1">
            <a:off x="6892290" y="2816860"/>
            <a:ext cx="787400" cy="699135"/>
          </a:xfrm>
          <a:prstGeom prst="curvedConnector3">
            <a:avLst>
              <a:gd name="adj1" fmla="val 50040"/>
            </a:avLst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7091045" y="3435350"/>
            <a:ext cx="178625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en-US" altLang="zh-CN" sz="1400" b="1" i="1" dirty="0">
                <a:solidFill>
                  <a:srgbClr val="C00000"/>
                </a:solidFill>
              </a:rPr>
              <a:t>Exposing the Malicious Signature</a:t>
            </a:r>
            <a:endParaRPr lang="en-US" altLang="zh-CN" sz="1400" b="1" i="1" dirty="0">
              <a:solidFill>
                <a:srgbClr val="C0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Historical Channel Attention Regularization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0415" y="670560"/>
            <a:ext cx="2322830" cy="5187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1235" y="4502150"/>
            <a:ext cx="6992620" cy="60706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 anchor="t">
            <a:noAutofit/>
          </a:bodyPr>
          <a:p>
            <a:pPr indent="0" algn="ctr" fontAlgn="auto">
              <a:lnSpc>
                <a:spcPts val="2100"/>
              </a:lnSpc>
            </a:pPr>
            <a:r>
              <a:rPr lang="en-US" altLang="zh-CN" sz="2000" b="1" i="1" dirty="0">
                <a:solidFill>
                  <a:srgbClr val="C00000"/>
                </a:solidFill>
                <a:sym typeface="+mn-ea"/>
              </a:rPr>
              <a:t>Use historical local model as a trusted anchor to constrain malicious </a:t>
            </a:r>
            <a:r>
              <a:rPr lang="en-US" altLang="zh-CN" sz="2000" b="1" i="1" kern="1000" dirty="0">
                <a:solidFill>
                  <a:srgbClr val="C00000"/>
                </a:solidFill>
                <a:uFillTx/>
                <a:sym typeface="+mn-ea"/>
              </a:rPr>
              <a:t>representations </a:t>
            </a:r>
            <a:r>
              <a:rPr lang="en-US" altLang="zh-CN" sz="2000" b="1" i="1" dirty="0">
                <a:solidFill>
                  <a:srgbClr val="C00000"/>
                </a:solidFill>
                <a:sym typeface="+mn-ea"/>
              </a:rPr>
              <a:t>in the global model.</a:t>
            </a:r>
            <a:endParaRPr lang="en-US" altLang="zh-CN" sz="2000" b="1" i="1" dirty="0">
              <a:solidFill>
                <a:srgbClr val="C00000"/>
              </a:solidFill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"/>
    </mc:Choice>
    <mc:Fallback>
      <p:transition spd="slow" advTm="149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2485" y="1359535"/>
            <a:ext cx="4938395" cy="26650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cxnSp>
        <p:nvCxnSpPr>
          <p:cNvPr id="55" name="连接符: 曲线 54"/>
          <p:cNvCxnSpPr/>
          <p:nvPr/>
        </p:nvCxnSpPr>
        <p:spPr>
          <a:xfrm rot="16200000" flipV="1">
            <a:off x="2529205" y="1207135"/>
            <a:ext cx="496570" cy="262255"/>
          </a:xfrm>
          <a:prstGeom prst="curvedConnector3">
            <a:avLst>
              <a:gd name="adj1" fmla="val 49936"/>
            </a:avLst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15620" y="655955"/>
            <a:ext cx="1524635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en-US" altLang="zh-CN" sz="1400" b="1" i="1" dirty="0">
                <a:solidFill>
                  <a:srgbClr val="C00000"/>
                </a:solidFill>
              </a:rPr>
              <a:t>Create an adversarial view</a:t>
            </a:r>
            <a:endParaRPr lang="en-US" altLang="zh-CN" sz="1400" b="1" i="1" dirty="0">
              <a:solidFill>
                <a:srgbClr val="C00000"/>
              </a:solidFill>
            </a:endParaRPr>
          </a:p>
        </p:txBody>
      </p:sp>
      <p:cxnSp>
        <p:nvCxnSpPr>
          <p:cNvPr id="4" name="连接符: 曲线 54"/>
          <p:cNvCxnSpPr/>
          <p:nvPr/>
        </p:nvCxnSpPr>
        <p:spPr>
          <a:xfrm flipV="1">
            <a:off x="5507355" y="1089660"/>
            <a:ext cx="639445" cy="501650"/>
          </a:xfrm>
          <a:prstGeom prst="curvedConnector3">
            <a:avLst>
              <a:gd name="adj1" fmla="val 50050"/>
            </a:avLst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026535" y="585470"/>
            <a:ext cx="158242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en-US" altLang="zh-CN" sz="1400" b="1" i="1" dirty="0">
                <a:solidFill>
                  <a:srgbClr val="C00000"/>
                </a:solidFill>
              </a:rPr>
              <a:t>Calculate the stability score.</a:t>
            </a:r>
            <a:endParaRPr lang="en-US" altLang="zh-CN" sz="1400" b="1" i="1" dirty="0">
              <a:solidFill>
                <a:srgbClr val="C00000"/>
              </a:solidFill>
            </a:endParaRPr>
          </a:p>
        </p:txBody>
      </p:sp>
      <p:cxnSp>
        <p:nvCxnSpPr>
          <p:cNvPr id="10" name="连接符: 曲线 54"/>
          <p:cNvCxnSpPr/>
          <p:nvPr/>
        </p:nvCxnSpPr>
        <p:spPr>
          <a:xfrm rot="5400000">
            <a:off x="3460115" y="3194685"/>
            <a:ext cx="1737995" cy="1091565"/>
          </a:xfrm>
          <a:prstGeom prst="curvedConnector3">
            <a:avLst>
              <a:gd name="adj1" fmla="val 50018"/>
            </a:avLst>
          </a:prstGeom>
          <a:ln w="127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430780" y="4716780"/>
            <a:ext cx="4281805" cy="39878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p>
            <a:pPr algn="ctr"/>
            <a:r>
              <a:rPr lang="en-US" altLang="zh-CN" sz="2000" b="1" i="1" dirty="0">
                <a:solidFill>
                  <a:srgbClr val="C00000"/>
                </a:solidFill>
              </a:rPr>
              <a:t>Safely Absorbing Global Knowledge</a:t>
            </a:r>
            <a:endParaRPr lang="en-US" altLang="zh-CN" sz="2000" b="1" i="1" dirty="0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Adaptive Momentum Information Update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545" y="553720"/>
            <a:ext cx="2755900" cy="5448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825" y="4239895"/>
            <a:ext cx="2362200" cy="4095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5485" y="819150"/>
            <a:ext cx="1465580" cy="2705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"/>
    </mc:Choice>
    <mc:Fallback>
      <p:transition spd="slow" advTm="149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Performance of </a:t>
            </a: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GBHINDER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3670" y="797560"/>
            <a:ext cx="8595995" cy="3830320"/>
            <a:chOff x="242" y="1256"/>
            <a:chExt cx="13537" cy="6032"/>
          </a:xfrm>
        </p:grpSpPr>
        <p:sp>
          <p:nvSpPr>
            <p:cNvPr id="12" name="文本框 11"/>
            <p:cNvSpPr txBox="1"/>
            <p:nvPr/>
          </p:nvSpPr>
          <p:spPr>
            <a:xfrm>
              <a:off x="251" y="1256"/>
              <a:ext cx="2401" cy="6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13995" algn="just">
                <a:lnSpc>
                  <a:spcPct val="120000"/>
                </a:lnSpc>
              </a:pPr>
              <a:r>
                <a:rPr lang="en-US" altLang="zh-CN" sz="1800" b="1" dirty="0">
                  <a:solidFill>
                    <a:srgbClr val="740068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Dataset</a:t>
              </a:r>
              <a:endParaRPr lang="en-US" altLang="zh-CN" sz="1800" b="1" dirty="0">
                <a:solidFill>
                  <a:srgbClr val="740068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51" y="4048"/>
              <a:ext cx="5436" cy="6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13995" algn="just">
                <a:lnSpc>
                  <a:spcPct val="120000"/>
                </a:lnSpc>
              </a:pPr>
              <a:r>
                <a:rPr lang="en-US" altLang="zh-CN" b="1" dirty="0">
                  <a:solidFill>
                    <a:srgbClr val="740068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Defense </a:t>
              </a:r>
              <a:r>
                <a:rPr lang="en-US" altLang="zh-CN" sz="1800" b="1" dirty="0">
                  <a:solidFill>
                    <a:srgbClr val="740068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Baselines</a:t>
              </a:r>
              <a:endParaRPr lang="en-US" altLang="zh-CN" sz="1800" b="1" dirty="0">
                <a:solidFill>
                  <a:srgbClr val="740068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42" y="4600"/>
              <a:ext cx="6323" cy="26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FoolsGold (RAID’22)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FLAME (Usenix Security’22)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RLR</a:t>
              </a:r>
              <a:r>
                <a:rPr lang="en-US" altLang="zh-CN" sz="1400" dirty="0" err="1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 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(AAAI’21)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GNNCert (CCS’24)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FedTGE 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(ICLR’25)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7351" y="1256"/>
              <a:ext cx="5013" cy="6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213995" algn="just">
                <a:lnSpc>
                  <a:spcPct val="120000"/>
                </a:lnSpc>
              </a:pPr>
              <a:r>
                <a:rPr lang="en-US" altLang="zh-CN" b="1" dirty="0">
                  <a:solidFill>
                    <a:srgbClr val="740068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Attack </a:t>
              </a:r>
              <a:r>
                <a:rPr lang="en-US" altLang="zh-CN" b="1" dirty="0">
                  <a:solidFill>
                    <a:srgbClr val="740068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Baselines</a:t>
              </a:r>
              <a:endParaRPr lang="en-US" altLang="zh-CN" sz="1800" b="1" dirty="0">
                <a:solidFill>
                  <a:srgbClr val="740068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351" y="1869"/>
              <a:ext cx="6323" cy="21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499745" indent="-285750" algn="just">
                <a:lnSpc>
                  <a:spcPct val="1500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Rand-GDBA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Motif-GDBA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Opt-GDBA 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(CCS’24)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NI-GDBA 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(WWW’25)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351" y="4382"/>
              <a:ext cx="4309" cy="6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213995" algn="just">
                <a:lnSpc>
                  <a:spcPct val="120000"/>
                </a:lnSpc>
              </a:pPr>
              <a:r>
                <a:rPr lang="en-US" altLang="zh-CN" sz="1800" b="1" dirty="0">
                  <a:solidFill>
                    <a:srgbClr val="740068"/>
                  </a:solidFill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Evaluation Metrics</a:t>
              </a:r>
              <a:endParaRPr lang="en-US" altLang="zh-CN" sz="1800" b="1" dirty="0">
                <a:solidFill>
                  <a:srgbClr val="740068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457" y="4968"/>
              <a:ext cx="6323" cy="11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 err="1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Model Accuracy (ACC)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Attack Success Rate (ASR)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51" y="1804"/>
              <a:ext cx="6323" cy="21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NCI1 (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4,110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 Graphs, 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2 classes)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PROTEINS (1,113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 Graphs, 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2 classes)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DD</a:t>
              </a:r>
              <a:r>
                <a:rPr lang="en-US" altLang="zh-CN" sz="1400" dirty="0" err="1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 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(1,178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 Graphs, 2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 classes)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  <a:p>
              <a:pPr marL="499745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AIDS (2,000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  <a:sym typeface="+mn-ea"/>
                </a:rPr>
                <a:t> Graphs, 2</a:t>
              </a:r>
              <a:r>
                <a:rPr lang="en-US" altLang="zh-CN" sz="1400" dirty="0">
                  <a:latin typeface="Adobe Devanagari" panose="02040503050201020203" pitchFamily="18" charset="0"/>
                  <a:ea typeface="华文新魏" panose="02010800040101010101" pitchFamily="2" charset="-122"/>
                  <a:cs typeface="Adobe Devanagari" panose="02040503050201020203" pitchFamily="18" charset="0"/>
                </a:rPr>
                <a:t> classes)</a:t>
              </a:r>
              <a:endParaRPr lang="en-US" altLang="zh-CN" sz="1400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23" y="6177"/>
              <a:ext cx="5357" cy="1111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"/>
    </mc:Choice>
    <mc:Fallback>
      <p:transition spd="slow" advTm="149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6065" y="533400"/>
            <a:ext cx="3535045" cy="423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3995" algn="just">
              <a:lnSpc>
                <a:spcPct val="120000"/>
              </a:lnSpc>
            </a:pPr>
            <a:r>
              <a:rPr lang="en-US" altLang="zh-CN" sz="1800" b="1" dirty="0">
                <a:solidFill>
                  <a:srgbClr val="740068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Main Comparison Results</a:t>
            </a:r>
            <a:endParaRPr lang="en-US" altLang="zh-CN" sz="1800" b="1" dirty="0">
              <a:solidFill>
                <a:srgbClr val="740068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7520" y="1099820"/>
            <a:ext cx="7049770" cy="27559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ClrTx/>
              <a:buSzTx/>
              <a:buFont typeface="Wingdings" panose="05000000000000000000" charset="0"/>
              <a:buChar char="Ø"/>
            </a:pPr>
            <a:r>
              <a:rPr lang="en-US" altLang="zh-CN" sz="12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Performance comparison between GBHINDER and SOTA defense methods.</a:t>
            </a:r>
            <a:endParaRPr lang="en-US" altLang="zh-CN" sz="12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Performance of </a:t>
            </a: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GBHINDER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75" y="1375410"/>
            <a:ext cx="6973570" cy="280162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395210" y="1769745"/>
            <a:ext cx="345440" cy="2329815"/>
          </a:xfrm>
          <a:prstGeom prst="rect">
            <a:avLst/>
          </a:prstGeom>
          <a:noFill/>
          <a:ln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89610" y="4246880"/>
            <a:ext cx="7050405" cy="583565"/>
          </a:xfrm>
          <a:prstGeom prst="rect">
            <a:avLst/>
          </a:prstGeom>
          <a:ln w="22225">
            <a:solidFill>
              <a:srgbClr val="FF0000"/>
            </a:solidFill>
          </a:ln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600" b="1" dirty="0">
                <a:solidFill>
                  <a:srgbClr val="FF0000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Across different datasets and attacks, GBHINDER consistently reduces attack success rates below 10%.</a:t>
            </a:r>
            <a:endParaRPr lang="en-US" altLang="zh-CN" sz="1600" b="1" dirty="0">
              <a:solidFill>
                <a:srgbClr val="FF0000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"/>
    </mc:Choice>
    <mc:Fallback>
      <p:transition spd="slow" advTm="149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0" y="926465"/>
            <a:ext cx="7430135" cy="275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85750" indent="-285750" algn="l">
              <a:buFont typeface="Wingdings" panose="05000000000000000000" charset="0"/>
              <a:buChar char="Ø"/>
            </a:pPr>
            <a:r>
              <a:rPr lang="en-US" altLang="zh-CN" sz="12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Performance  under different poisoning ratios.</a:t>
            </a:r>
            <a:endParaRPr lang="en-US" altLang="zh-CN" sz="12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66970" y="1158875"/>
            <a:ext cx="4419600" cy="3067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85750" indent="-285750" algn="l">
              <a:buClrTx/>
              <a:buSzTx/>
              <a:buFont typeface="Wingdings" panose="05000000000000000000" charset="0"/>
              <a:buChar char="Ø"/>
            </a:pPr>
            <a:r>
              <a:rPr lang="en-US" altLang="zh-CN" sz="1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Impact of non-IID data distributions.</a:t>
            </a:r>
            <a:endParaRPr lang="en-US" altLang="zh-CN" sz="1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6700" y="532130"/>
            <a:ext cx="6191250" cy="4235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13995" algn="just">
              <a:lnSpc>
                <a:spcPct val="120000"/>
              </a:lnSpc>
            </a:pPr>
            <a:r>
              <a:rPr lang="en-US" altLang="zh-CN" sz="1800" b="1" dirty="0">
                <a:solidFill>
                  <a:srgbClr val="740068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Robust to Different Attack and FL Settings</a:t>
            </a:r>
            <a:endParaRPr lang="en-US" altLang="zh-CN" sz="1800" b="1" dirty="0">
              <a:solidFill>
                <a:srgbClr val="740068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Performance of </a:t>
            </a: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GBHINDER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65" y="1202055"/>
            <a:ext cx="4509770" cy="18332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7000" y="3003550"/>
            <a:ext cx="7430135" cy="275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85750" indent="-285750" algn="l">
              <a:buFont typeface="Wingdings" panose="05000000000000000000" charset="0"/>
              <a:buChar char="Ø"/>
            </a:pPr>
            <a:r>
              <a:rPr lang="en-US" altLang="zh-CN" sz="12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Performance under a varying ratio of malicious clients.</a:t>
            </a:r>
            <a:endParaRPr lang="en-US" altLang="zh-CN" sz="12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3236595"/>
            <a:ext cx="4508500" cy="18745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335" y="1472565"/>
            <a:ext cx="3380740" cy="326326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"/>
    </mc:Choice>
    <mc:Fallback>
      <p:transition spd="slow" advTm="149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883910" y="3050540"/>
            <a:ext cx="248666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l">
              <a:lnSpc>
                <a:spcPct val="100000"/>
              </a:lnSpc>
              <a:buClrTx/>
              <a:buSzTx/>
              <a:buFont typeface="Wingdings" panose="05000000000000000000" charset="0"/>
              <a:buChar char="Ø"/>
            </a:pPr>
            <a:r>
              <a:rPr lang="en-US" altLang="zh-CN" sz="1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Balance of λ1 and λ2.</a:t>
            </a:r>
            <a:endParaRPr lang="en-US" altLang="zh-CN" sz="1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0" y="3050540"/>
            <a:ext cx="4889500" cy="3067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85750" indent="-285750" algn="l">
              <a:buFont typeface="Wingdings" panose="05000000000000000000" charset="0"/>
              <a:buChar char="Ø"/>
            </a:pPr>
            <a:r>
              <a:rPr lang="en-US" altLang="zh-CN" sz="1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Different loss terms.</a:t>
            </a:r>
            <a:endParaRPr lang="en-US" altLang="zh-CN" sz="1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0" y="1035685"/>
            <a:ext cx="378523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l">
              <a:lnSpc>
                <a:spcPct val="100000"/>
              </a:lnSpc>
              <a:buClrTx/>
              <a:buSzTx/>
              <a:buFont typeface="Wingdings" panose="05000000000000000000" charset="0"/>
              <a:buChar char="Ø"/>
            </a:pPr>
            <a:r>
              <a:rPr lang="en-US" altLang="zh-CN" sz="1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Different components</a:t>
            </a:r>
            <a:endParaRPr lang="en-US" altLang="zh-CN" sz="1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Performance of </a:t>
            </a: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GBHINDER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6065" y="612140"/>
            <a:ext cx="6191250" cy="4235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13995" algn="just">
              <a:lnSpc>
                <a:spcPct val="120000"/>
              </a:lnSpc>
            </a:pPr>
            <a:r>
              <a:rPr lang="en-US" altLang="zh-CN" sz="1800" b="1" dirty="0">
                <a:solidFill>
                  <a:srgbClr val="740068"/>
                </a:solidFill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Parameter Sensitivity and Ablation</a:t>
            </a:r>
            <a:endParaRPr lang="en-US" altLang="zh-CN" sz="1800" b="1" dirty="0">
              <a:solidFill>
                <a:srgbClr val="740068"/>
              </a:solidFill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5" y="3358515"/>
            <a:ext cx="2802890" cy="13741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70" y="1289685"/>
            <a:ext cx="7219315" cy="16109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3910" y="3385185"/>
            <a:ext cx="3101975" cy="145923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390" y="3458210"/>
            <a:ext cx="2696845" cy="125920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780030" y="3050540"/>
            <a:ext cx="3284220" cy="3067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285750" indent="-285750" algn="l">
              <a:buFont typeface="Wingdings" panose="05000000000000000000" charset="0"/>
              <a:buChar char="Ø"/>
            </a:pPr>
            <a:r>
              <a:rPr lang="en-US" altLang="zh-CN" sz="1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</a:rPr>
              <a:t>Layer alignment strategies</a:t>
            </a:r>
            <a:endParaRPr lang="en-US" altLang="zh-CN" sz="1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"/>
    </mc:Choice>
    <mc:Fallback>
      <p:transition spd="slow" advTm="149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0795"/>
            <a:ext cx="85236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Adobe Devanagari" panose="02040503050201020203" pitchFamily="18" charset="0"/>
                <a:ea typeface="华文新魏" panose="02010800040101010101" pitchFamily="2" charset="-122"/>
                <a:cs typeface="Adobe Devanagari" panose="02040503050201020203" pitchFamily="18" charset="0"/>
                <a:sym typeface="+mn-ea"/>
              </a:rPr>
              <a:t>Conclusion</a:t>
            </a:r>
            <a:endParaRPr lang="en-US" altLang="zh-CN" sz="2400" b="1" dirty="0">
              <a:latin typeface="Adobe Devanagari" panose="02040503050201020203" pitchFamily="18" charset="0"/>
              <a:ea typeface="华文新魏" panose="02010800040101010101" pitchFamily="2" charset="-122"/>
              <a:cs typeface="Adobe Devanagari" panose="02040503050201020203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625" y="2893060"/>
            <a:ext cx="3538855" cy="21399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05" y="603885"/>
            <a:ext cx="3853815" cy="2279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05" y="2980055"/>
            <a:ext cx="3968750" cy="20529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425" y="603885"/>
            <a:ext cx="3564255" cy="21088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"/>
    </mc:Choice>
    <mc:Fallback>
      <p:transition spd="slow" advTm="149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053124" y="1145102"/>
            <a:ext cx="4297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Thanks for listening!</a:t>
            </a:r>
            <a:endParaRPr lang="zh-CN" altLang="en-US" sz="4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11" name="图片 10" descr="图标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855" y="1144905"/>
            <a:ext cx="2097405" cy="24701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1746885" y="2873375"/>
            <a:ext cx="3772535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chengchengzhu@smail.nju.edu.cn</a:t>
            </a:r>
            <a:endParaRPr lang="en-US" altLang="zh-CN" sz="16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90" y="2907714"/>
            <a:ext cx="263243" cy="26324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90" y="3443983"/>
            <a:ext cx="263244" cy="263244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1746885" y="3405505"/>
            <a:ext cx="4281170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highlight>
                  <a:srgbClr val="FFFF00"/>
                </a:highlight>
                <a:latin typeface="Adobe Devanagari" panose="02040503050201020203" pitchFamily="18" charset="0"/>
                <a:cs typeface="Adobe Devanagari" panose="02040503050201020203" pitchFamily="18" charset="0"/>
              </a:rPr>
              <a:t>https://zenodo.org/records/18402758</a:t>
            </a:r>
            <a:endParaRPr lang="en-US" altLang="zh-CN" sz="1600" b="1" dirty="0">
              <a:highlight>
                <a:srgbClr val="FFFF00"/>
              </a:highlight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4680" y="10795"/>
            <a:ext cx="898525" cy="79438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707005" y="4431665"/>
            <a:ext cx="4114165" cy="591820"/>
            <a:chOff x="7804" y="79"/>
            <a:chExt cx="6479" cy="93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93" y="79"/>
              <a:ext cx="3191" cy="91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04" y="95"/>
              <a:ext cx="2868" cy="917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0" y="10728"/>
            <a:ext cx="9144005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i="1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The 35</a:t>
            </a:r>
            <a:r>
              <a:rPr lang="en-US" altLang="zh-CN" i="1" baseline="30000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th</a:t>
            </a:r>
            <a:r>
              <a:rPr lang="en-US" altLang="zh-CN" i="1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 </a:t>
            </a:r>
            <a:r>
              <a:rPr lang="en-US" altLang="zh-CN" b="1" i="1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USENIX Security </a:t>
            </a:r>
            <a:r>
              <a:rPr lang="en-US" altLang="zh-CN" i="1" dirty="0">
                <a:solidFill>
                  <a:srgbClr val="0042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anose="02040503050201020203" pitchFamily="18" charset="0"/>
                <a:ea typeface="Linux Libertine O" panose="02000503000000000000" pitchFamily="50" charset="0"/>
                <a:cs typeface="Adobe Devanagari" panose="02040503050201020203" pitchFamily="18" charset="0"/>
              </a:rPr>
              <a:t>Symposium</a:t>
            </a:r>
            <a:endParaRPr lang="en-US" altLang="zh-CN" i="1" dirty="0">
              <a:solidFill>
                <a:srgbClr val="0042A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anose="02040503050201020203" pitchFamily="18" charset="0"/>
              <a:ea typeface="Linux Libertine O" panose="02000503000000000000" pitchFamily="50" charset="0"/>
              <a:cs typeface="Adobe Devanagari" panose="0204050305020102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808"/>
    </mc:Choice>
    <mc:Fallback>
      <p:transition spd="slow" advTm="22808"/>
    </mc:Fallback>
  </mc:AlternateContent>
</p:sld>
</file>

<file path=ppt/tags/tag1.xml><?xml version="1.0" encoding="utf-8"?>
<p:tagLst xmlns:p="http://schemas.openxmlformats.org/presentationml/2006/main">
  <p:tag name="KSO_DOCER_RESOURCE_TRACE_INFO" val="{&quot;id&quot;:&quot;21565389&quot;,&quot;origin&quot;:0,&quot;type&quot;:&quot;icons&quot;,&quot;user&quot;:&quot;4903398&quot;}"/>
</p:tagLst>
</file>

<file path=ppt/tags/tag2.xml><?xml version="1.0" encoding="utf-8"?>
<p:tagLst xmlns:p="http://schemas.openxmlformats.org/presentationml/2006/main">
  <p:tag name="TIMING" val="|3.4|1.8|1.7|2.1|1.1|1.6|1.3|1.8|1"/>
  <p:tag name="resource_record_key" val="{&quot;10&quot;:[21565389]}"/>
</p:tagLst>
</file>

<file path=ppt/tags/tag3.xml><?xml version="1.0" encoding="utf-8"?>
<p:tagLst xmlns:p="http://schemas.openxmlformats.org/presentationml/2006/main">
  <p:tag name="TIMING" val="|3.4|1.8|1.7|2.1|1.1|1.6|1.3|1.8|1"/>
</p:tagLst>
</file>

<file path=ppt/tags/tag4.xml><?xml version="1.0" encoding="utf-8"?>
<p:tagLst xmlns:p="http://schemas.openxmlformats.org/presentationml/2006/main">
  <p:tag name="TIMING" val="|3.4|1.8|1.7|2.1|1.1|1.6|1.3|1.8|1"/>
</p:tagLst>
</file>

<file path=ppt/tags/tag5.xml><?xml version="1.0" encoding="utf-8"?>
<p:tagLst xmlns:p="http://schemas.openxmlformats.org/presentationml/2006/main">
  <p:tag name="KSO_WM_DIAGRAM_VIRTUALLY_FRAME" val="{&quot;height&quot;:287.25,&quot;left&quot;:302.5,&quot;top&quot;:78.7,&quot;width&quot;:443.5}"/>
</p:tagLst>
</file>

<file path=ppt/tags/tag6.xml><?xml version="1.0" encoding="utf-8"?>
<p:tagLst xmlns:p="http://schemas.openxmlformats.org/presentationml/2006/main">
  <p:tag name="KSO_WM_DIAGRAM_VIRTUALLY_FRAME" val="{&quot;height&quot;:287.25,&quot;left&quot;:302.5,&quot;top&quot;:78.7,&quot;width&quot;:443.5}"/>
</p:tagLst>
</file>

<file path=ppt/tags/tag7.xml><?xml version="1.0" encoding="utf-8"?>
<p:tagLst xmlns:p="http://schemas.openxmlformats.org/presentationml/2006/main">
  <p:tag name="KSO_WM_DIAGRAM_VIRTUALLY_FRAME" val="{&quot;height&quot;:287.25,&quot;left&quot;:302.5,&quot;top&quot;:78.7,&quot;width&quot;:443.5}"/>
</p:tagLst>
</file>

<file path=ppt/tags/tag8.xml><?xml version="1.0" encoding="utf-8"?>
<p:tagLst xmlns:p="http://schemas.openxmlformats.org/presentationml/2006/main">
  <p:tag name="KSO_WM_DIAGRAM_VIRTUALLY_FRAME" val="{&quot;height&quot;:287.25,&quot;left&quot;:302.5,&quot;top&quot;:78.7,&quot;width&quot;:443.5}"/>
</p:tagLst>
</file>

<file path=ppt/tags/tag9.xml><?xml version="1.0" encoding="utf-8"?>
<p:tagLst xmlns:p="http://schemas.openxmlformats.org/presentationml/2006/main">
  <p:tag name="KSO_WM_DIAGRAM_VIRTUALLY_FRAME" val="{&quot;height&quot;:287.25,&quot;left&quot;:302.5,&quot;top&quot;:78.7,&quot;width&quot;:443.5}"/>
</p:tagLst>
</file>

<file path=ppt/tags/tag10.xml><?xml version="1.0" encoding="utf-8"?>
<p:tagLst xmlns:p="http://schemas.openxmlformats.org/presentationml/2006/main">
  <p:tag name="KSO_WM_DIAGRAM_VIRTUALLY_FRAME" val="{&quot;height&quot;:287.25,&quot;left&quot;:302.5,&quot;top&quot;:78.7,&quot;width&quot;:443.5}"/>
</p:tagLst>
</file>

<file path=ppt/tags/tag11.xml><?xml version="1.0" encoding="utf-8"?>
<p:tagLst xmlns:p="http://schemas.openxmlformats.org/presentationml/2006/main">
  <p:tag name="KSO_WM_DIAGRAM_VIRTUALLY_FRAME" val="{&quot;height&quot;:287.25,&quot;left&quot;:302.5,&quot;top&quot;:78.7,&quot;width&quot;:443.5}"/>
</p:tagLst>
</file>

<file path=ppt/tags/tag12.xml><?xml version="1.0" encoding="utf-8"?>
<p:tagLst xmlns:p="http://schemas.openxmlformats.org/presentationml/2006/main">
  <p:tag name="KSO_WM_DIAGRAM_VIRTUALLY_FRAME" val="{&quot;height&quot;:287.25,&quot;left&quot;:302.5,&quot;top&quot;:78.7,&quot;width&quot;:443.5}"/>
</p:tagLst>
</file>

<file path=ppt/tags/tag13.xml><?xml version="1.0" encoding="utf-8"?>
<p:tagLst xmlns:p="http://schemas.openxmlformats.org/presentationml/2006/main">
  <p:tag name="KSO_DOCER_RESOURCE_TRACE_INFO" val="{&quot;id&quot;:&quot;21545423&quot;,&quot;origin&quot;:0,&quot;type&quot;:&quot;icons&quot;,&quot;user&quot;:&quot;4903398&quot;}"/>
</p:tagLst>
</file>

<file path=ppt/tags/tag14.xml><?xml version="1.0" encoding="utf-8"?>
<p:tagLst xmlns:p="http://schemas.openxmlformats.org/presentationml/2006/main">
  <p:tag name="KSO_DOCER_RESOURCE_TRACE_INFO" val="{&quot;id&quot;:&quot;20007835&quot;,&quot;origin&quot;:0,&quot;type&quot;:&quot;icons&quot;,&quot;user&quot;:&quot;4903398&quot;}"/>
</p:tagLst>
</file>

<file path=ppt/tags/tag15.xml><?xml version="1.0" encoding="utf-8"?>
<p:tagLst xmlns:p="http://schemas.openxmlformats.org/presentationml/2006/main">
  <p:tag name="TIMING" val="|3.4|1.8|1.7|2.1|1.1|1.6|1.3|1.8|1"/>
  <p:tag name="resource_record_key" val="{&quot;10&quot;:[21545423,20007835]}"/>
</p:tagLst>
</file>

<file path=ppt/tags/tag16.xml><?xml version="1.0" encoding="utf-8"?>
<p:tagLst xmlns:p="http://schemas.openxmlformats.org/presentationml/2006/main">
  <p:tag name="TIMING" val="|0.5"/>
</p:tagLst>
</file>

<file path=ppt/tags/tag17.xml><?xml version="1.0" encoding="utf-8"?>
<p:tagLst xmlns:p="http://schemas.openxmlformats.org/presentationml/2006/main">
  <p:tag name="TIMING" val="|0.5"/>
</p:tagLst>
</file>

<file path=ppt/tags/tag18.xml><?xml version="1.0" encoding="utf-8"?>
<p:tagLst xmlns:p="http://schemas.openxmlformats.org/presentationml/2006/main">
  <p:tag name="TIMING" val="|0.5"/>
</p:tagLst>
</file>

<file path=ppt/tags/tag19.xml><?xml version="1.0" encoding="utf-8"?>
<p:tagLst xmlns:p="http://schemas.openxmlformats.org/presentationml/2006/main">
  <p:tag name="TIMING" val="|0.5"/>
</p:tagLst>
</file>

<file path=ppt/tags/tag20.xml><?xml version="1.0" encoding="utf-8"?>
<p:tagLst xmlns:p="http://schemas.openxmlformats.org/presentationml/2006/main">
  <p:tag name="TIMING" val="|0.5"/>
</p:tagLst>
</file>

<file path=ppt/tags/tag21.xml><?xml version="1.0" encoding="utf-8"?>
<p:tagLst xmlns:p="http://schemas.openxmlformats.org/presentationml/2006/main">
  <p:tag name="TIMING" val="|0.5"/>
</p:tagLst>
</file>

<file path=ppt/tags/tag22.xml><?xml version="1.0" encoding="utf-8"?>
<p:tagLst xmlns:p="http://schemas.openxmlformats.org/presentationml/2006/main">
  <p:tag name="TIMING" val="|0.5"/>
</p:tagLst>
</file>

<file path=ppt/tags/tag23.xml><?xml version="1.0" encoding="utf-8"?>
<p:tagLst xmlns:p="http://schemas.openxmlformats.org/presentationml/2006/main">
  <p:tag name="TIMING" val="|0.5"/>
</p:tagLst>
</file>

<file path=ppt/tags/tag24.xml><?xml version="1.0" encoding="utf-8"?>
<p:tagLst xmlns:p="http://schemas.openxmlformats.org/presentationml/2006/main">
  <p:tag name="KSO_WM_DIAGRAM_VIRTUALLY_FRAME" val="{&quot;height&quot;:68.45,&quot;left&quot;:98.24330708661418,&quot;top&quot;:226.25,&quot;width&quot;:376.4066929133858}"/>
</p:tagLst>
</file>

<file path=ppt/tags/tag25.xml><?xml version="1.0" encoding="utf-8"?>
<p:tagLst xmlns:p="http://schemas.openxmlformats.org/presentationml/2006/main">
  <p:tag name="KSO_WM_DIAGRAM_VIRTUALLY_FRAME" val="{&quot;height&quot;:68.45,&quot;left&quot;:98.24330708661418,&quot;top&quot;:226.25,&quot;width&quot;:376.4066929133858}"/>
</p:tagLst>
</file>

<file path=ppt/tags/tag26.xml><?xml version="1.0" encoding="utf-8"?>
<p:tagLst xmlns:p="http://schemas.openxmlformats.org/presentationml/2006/main">
  <p:tag name="KSO_WM_DIAGRAM_VIRTUALLY_FRAME" val="{&quot;height&quot;:68.45,&quot;left&quot;:98.24330708661418,&quot;top&quot;:226.25,&quot;width&quot;:376.4066929133858}"/>
</p:tagLst>
</file>

<file path=ppt/tags/tag27.xml><?xml version="1.0" encoding="utf-8"?>
<p:tagLst xmlns:p="http://schemas.openxmlformats.org/presentationml/2006/main">
  <p:tag name="KSO_WM_DIAGRAM_VIRTUALLY_FRAME" val="{&quot;height&quot;:68.45,&quot;left&quot;:98.24330708661418,&quot;top&quot;:226.25,&quot;width&quot;:376.4066929133858}"/>
</p:tagLst>
</file>

<file path=ppt/tags/tag28.xml><?xml version="1.0" encoding="utf-8"?>
<p:tagLst xmlns:p="http://schemas.openxmlformats.org/presentationml/2006/main">
  <p:tag name="commondata" val="eyJoZGlkIjoiYWViZTRlYjU0Y2E4YjJhYTU3NGI5NzczMWExYjViNjYifQ=="/>
  <p:tag name="resource_record_key" val="{&quot;10&quot;:[21565389,21545423,20007835]}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3298</Words>
  <Application>WPS 演示</Application>
  <PresentationFormat>全屏显示(16:9)</PresentationFormat>
  <Paragraphs>162</Paragraphs>
  <Slides>14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Adobe Devanagari</vt:lpstr>
      <vt:lpstr>DejaVu Math TeX Gyre</vt:lpstr>
      <vt:lpstr>华文新魏</vt:lpstr>
      <vt:lpstr>Linux Libertine O</vt:lpstr>
      <vt:lpstr>PMingLiU</vt:lpstr>
      <vt:lpstr>Times New Roman</vt:lpstr>
      <vt:lpstr>Tahoma</vt:lpstr>
      <vt:lpstr>等线</vt:lpstr>
      <vt:lpstr>Wingdings</vt:lpstr>
      <vt:lpstr>LinLibertineT</vt:lpstr>
      <vt:lpstr>Segoe Print</vt:lpstr>
      <vt:lpstr>微软雅黑</vt:lpstr>
      <vt:lpstr>Arial Unicode MS</vt:lpstr>
      <vt:lpstr>等线 Light</vt:lpstr>
      <vt:lpstr>Calibri Light</vt:lpstr>
      <vt:lpstr>MV Boli</vt:lpstr>
      <vt:lpstr>PMingLiU-ExtB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ICSE24-Slides</dc:title>
  <dc:creator>yanan peng</dc:creator>
  <cp:lastModifiedBy>Cc</cp:lastModifiedBy>
  <cp:revision>1038</cp:revision>
  <dcterms:created xsi:type="dcterms:W3CDTF">2024-07-01T09:08:00Z</dcterms:created>
  <dcterms:modified xsi:type="dcterms:W3CDTF">2026-07-26T08:57:28Z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E9864C0320624ED985C2D66A20818466_13</vt:lpwstr>
  </property>
</Properties>
</file>