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 id="2147483660" r:id="rId8"/>
  </p:sldMasterIdLst>
  <p:notesMasterIdLst>
    <p:notesMasterId r:id="rId6"/>
  </p:notesMasterIdLst>
  <p:sldIdLst>
    <p:sldId id="256" r:id="rId9"/>
    <p:sldId id="257" r:id="rId10"/>
    <p:sldId id="258" r:id="rId11"/>
    <p:sldId id="259" r:id="rId12"/>
    <p:sldId id="260" r:id="rId13"/>
    <p:sldId id="261" r:id="rId14"/>
    <p:sldId id="262" r:id="rId15"/>
  </p:sldIdLst>
  <p:sldSz cx="12192000" cy="6858000"/>
  <p:notesSz cx="6858000" cy="9144000"/>
  <p:defaultTextStyle>
    <a:defPPr lvl="0" marR="0" rtl="0" algn="l">
      <a:lnSpc>
        <a:spcPct val="100000"/>
      </a:lnSpc>
      <a:spcBef>
        <a:spcPts val="0"/>
      </a:spcBef>
      <a:spcAft>
        <a:spcPts val="0"/>
      </a:spcAft>
    </a:defPPr>
    <a:lvl1pPr lvl="0" marR="0" rtl="0" algn="l" marL="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marL="4572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marL="9144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marL="13716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marL="18288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marL="22860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marL="27432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marL="32004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marL="36576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Relationships xmlns="http://schemas.openxmlformats.org/package/2006/relationships"><Relationship Id="rId1" Target="theme/theme1.xml" Type="http://schemas.openxmlformats.org/officeDocument/2006/relationships/theme"/><Relationship Id="rId10" Target="slides/slide2.xml" Type="http://schemas.openxmlformats.org/officeDocument/2006/relationships/slide"/><Relationship Id="rId11" Target="slides/slide3.xml" Type="http://schemas.openxmlformats.org/officeDocument/2006/relationships/slide"/><Relationship Id="rId12" Target="slides/slide4.xml" Type="http://schemas.openxmlformats.org/officeDocument/2006/relationships/slide"/><Relationship Id="rId13" Target="slides/slide5.xml" Type="http://schemas.openxmlformats.org/officeDocument/2006/relationships/slide"/><Relationship Id="rId14" Target="slides/slide6.xml" Type="http://schemas.openxmlformats.org/officeDocument/2006/relationships/slide"/><Relationship Id="rId15" Target="slides/slide7.xml" Type="http://schemas.openxmlformats.org/officeDocument/2006/relationships/slide"/><Relationship Id="rId16" Target="notesSlides/notesSlide1.xml" Type="http://schemas.openxmlformats.org/officeDocument/2006/relationships/notesSlide"/><Relationship Id="rId17" Target="notesSlides/notesSlide2.xml" Type="http://schemas.openxmlformats.org/officeDocument/2006/relationships/notesSlide"/><Relationship Id="rId18" Target="notesSlides/notesSlide3.xml" Type="http://schemas.openxmlformats.org/officeDocument/2006/relationships/notesSlide"/><Relationship Id="rId19" Target="notesSlides/notesSlide4.xml" Type="http://schemas.openxmlformats.org/officeDocument/2006/relationships/notesSlide"/><Relationship Id="rId2" Target="viewProps.xml" Type="http://schemas.openxmlformats.org/officeDocument/2006/relationships/viewProps"/><Relationship Id="rId20" Target="notesSlides/notesSlide5.xml" Type="http://schemas.openxmlformats.org/officeDocument/2006/relationships/notesSlide"/><Relationship Id="rId21" Target="notesSlides/notesSlide6.xml" Type="http://schemas.openxmlformats.org/officeDocument/2006/relationships/notesSlide"/><Relationship Id="rId22" Target="notesSlides/notesSlide7.xml" Type="http://schemas.openxmlformats.org/officeDocument/2006/relationships/notesSlide"/><Relationship Id="rId3" Target="presProps.xml" Type="http://schemas.openxmlformats.org/officeDocument/2006/relationships/presProps"/><Relationship Id="rId4" Target="slideMasters/slideMaster1.xml" Type="http://schemas.openxmlformats.org/officeDocument/2006/relationships/slideMaster"/><Relationship Id="rId6" Target="notesMasters/notesMaster1.xml" Type="http://schemas.openxmlformats.org/officeDocument/2006/relationships/notesMaster"/><Relationship Id="rId7" Target="theme/theme2.xml" Type="http://schemas.openxmlformats.org/officeDocument/2006/relationships/theme"/><Relationship Id="rId8" Target="slideMasters/slideMaster2.xml" Type="http://schemas.openxmlformats.org/officeDocument/2006/relationships/slideMaster"/><Relationship Id="rId9" Target="slides/slide1.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Hello everyone. I'm Wenqiang Ruan from ByteDance. Today I'll present COVERT, the first practical privacy-preserving inference framework for Vision-Language Model-as-a-Service. This is joint work with Nanjing University.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In VLMaaS, clients send sensitive images to cloud VLMs. The honest-but-curious server can invert raw images from intermediate features. Existing defenses face three fundamental challenges: cryptographic methods like MPC are too slow for visual data, differential privacy destroys cross-modal alignment, and text-only methods don't transfer to vision architectures.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Here's the COVERT framework. The client performs offline obfuscation: permuting text tokens, and applying tailored transformations to the vision encoder — convolutional patchification, ViT feature extraction, and the MLP projector. During online inference, the server runs the obfuscated model on obfuscated inputs. The transformations are designed to exactly cancel out, preserving accuracy, while dimension expansion and injected null-space noise prevent the server from inverting the raw images.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COVERT has two key technical components. First, exact architectural reparameterization: we vectorize convolutions as matrix multiplications and inject null-space noise that cancels exactly, handle additive biases in ViT through weight absorption and masking, and use Kronecker products for the MLP projector. Second, utility-aware tuning: shallow ViT attention layers leak spatial information, so we inject seeded noise into the first block and fine-tune to maximize cosine similarity with original hidden states. This requires only 4 million parameters and 1.5 hours on a single GPU.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Here are the privacy results. On the left, non-adaptive inversion produces pure noise. But under adaptive attacks, the untuned strawman leaks sensitive details like license plates. COVERT with tailored tuning completely prevents this leakage, even when the attacker brute-forces 16 attention heads. Semantic recovery using commercial models also fails completely. Quantitatively, tailored tuning reduces SSIM at the vulnerable Layer 1 by 54 percent to 0.155, matching the security level of naturally safe deeper layers, while MSE increases by 40 percent.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On utility, COVERT keeps average accuracy degradation below 3 percent across five benchmarks and model sizes from 7B to 72B. Interestingly, larger models are more resilient — the 32B model drops only 1.83 percent. On efficiency, the throughput overhead is under 6 percent on vLLM, with TTFT increasing by less than 1 percent. Compared to baselines, DP-Forward completely destroys accuracy even at relaxed privacy budgets, while MPC-based PrivMLLM requires over 5 minutes and 2.69 gigabytes per request. COVERT is the only approach that achieves all three goals simultaneously.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To conclude, COVERT makes three contributions: it is the first practical privacy-preserving VLM inference framework, it introduces exact architectural reparameterization combined with utility-aware tailored tuning, and it achieves a favorable trade-off with under 3 percent accuracy loss and under 6 percent overhead. COVERT bridges the gap between robust privacy protection and real-world VLMaaS deployment. Thank you for your attention, and I welcome your questions.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幻灯片" type="title">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idx="1" type="subTitle"/>
          </p:nvPr>
        </p:nvSpPr>
        <p:spPr>
          <a:xfrm>
            <a:off x="1143000" y="2701528"/>
            <a:ext cx="6858000" cy="1241821"/>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内容" type="obj">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 name="Shape 5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节标题" type="secHead">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idx="1" type="body"/>
          </p:nvPr>
        </p:nvSpPr>
        <p:spPr>
          <a:xfrm>
            <a:off x="623888" y="3442097"/>
            <a:ext cx="7886700" cy="112514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两栏内容" type="twoObj">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 name="Shape 11"/>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 name="Shape 1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较" type="twoTxTwoObj">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idx="1" type="body"/>
          </p:nvPr>
        </p:nvSpPr>
        <p:spPr>
          <a:xfrm>
            <a:off x="629841" y="1260872"/>
            <a:ext cx="3868340"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39" name="Shape 37"/>
          <p:cNvSpPr txBox="1"/>
          <p:nvPr>
            <p:ph idx="2" type="body"/>
          </p:nvPr>
        </p:nvSpPr>
        <p:spPr>
          <a:xfrm>
            <a:off x="629841" y="1878806"/>
            <a:ext cx="3868340"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 name="Shape 38"/>
          <p:cNvSpPr txBox="1"/>
          <p:nvPr>
            <p:ph idx="3" type="body"/>
          </p:nvPr>
        </p:nvSpPr>
        <p:spPr>
          <a:xfrm>
            <a:off x="4629150" y="1260872"/>
            <a:ext cx="3887391"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41" name="Shape 39"/>
          <p:cNvSpPr txBox="1"/>
          <p:nvPr>
            <p:ph idx="4" type="body"/>
          </p:nvPr>
        </p:nvSpPr>
        <p:spPr>
          <a:xfrm>
            <a:off x="4629150" y="1878806"/>
            <a:ext cx="3887391"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 name="Shape 4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仅标题" type="titleOnly">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type="blank">
  <p:cSld name="BLANK">
    <p:spTree>
      <p:nvGrpSpPr>
        <p:cNvPr id="50" name="Shape 50"/>
        <p:cNvGrpSpPr/>
        <p:nvPr/>
      </p:nvGrpSpPr>
      <p:grpSpPr>
        <a:xfrm>
          <a:off x="0" y="0"/>
          <a:ext cx="0" cy="0"/>
          <a:chOff x="0" y="0"/>
          <a:chExt cx="0" cy="0"/>
        </a:xfrm>
      </p:grpSpPr>
      <p:sp>
        <p:nvSpPr>
          <p:cNvPr id="51" name="Shape 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内容与标题" type="objTx">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idx="1" type="body"/>
          </p:nvPr>
        </p:nvSpPr>
        <p:spPr>
          <a:xfrm>
            <a:off x="3887391" y="740569"/>
            <a:ext cx="4629150" cy="3655219"/>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57" name="Shape 45"/>
          <p:cNvSpPr txBox="1"/>
          <p:nvPr>
            <p:ph idx="2"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58" name="Shape 4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图片与标题" type="picTx">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idx="2" type="pic"/>
          </p:nvPr>
        </p:nvSpPr>
        <p:spPr>
          <a:xfrm>
            <a:off x="3887391" y="740569"/>
            <a:ext cx="4629150" cy="3655219"/>
          </a:xfrm>
          <a:prstGeom prst="rect">
            <a:avLst/>
          </a:prstGeom>
          <a:noFill/>
          <a:ln>
            <a:noFill/>
          </a:ln>
        </p:spPr>
      </p:sp>
      <p:sp>
        <p:nvSpPr>
          <p:cNvPr id="64" name="Shape 26"/>
          <p:cNvSpPr txBox="1"/>
          <p:nvPr>
            <p:ph idx="1"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65" name="Shape 2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竖排文字" type="vertTx">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idx="1" type="body"/>
          </p:nvPr>
        </p:nvSpPr>
        <p:spPr>
          <a:xfrm rot="5400000">
            <a:off x="2940248" y="-942379"/>
            <a:ext cx="3263504"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Shape 5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竖排标题与文本" type="vertTitleAndTx">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idx="1" type="body"/>
          </p:nvPr>
        </p:nvSpPr>
        <p:spPr>
          <a:xfrm rot="5400000">
            <a:off x="1349573" y="-447080"/>
            <a:ext cx="4358879" cy="580072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 name="Shape 1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13" Target="../media/image4.pn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_rels/slideMaster2.xml.rels><?xml version="1.0" encoding="UTF-8" standalone="yes"?><Relationships xmlns="http://schemas.openxmlformats.org/package/2006/relationships"><Relationship Id="rId1" Target="../theme/theme3.xml" Type="http://schemas.openxmlformats.org/officeDocument/2006/relationships/theme"/><Relationship Id="rId2" Target="../slideLayouts/slideLayout12.xml" Type="http://schemas.openxmlformats.org/officeDocument/2006/relationships/slideLayout"/><Relationship Id="rId3" Target="../media/image4.png" Type="http://schemas.openxmlformats.org/officeDocument/2006/relationships/image"/></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8" name="Shape 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9" name="Shape 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10" name="Shape 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Arial"/>
                <a:ea typeface="Arial"/>
                <a:cs typeface="Arial"/>
                <a:sym typeface="Arial"/>
              </a:defRPr>
            </a:lvl1pPr>
            <a:lvl2pPr indent="0" lvl="1" marL="0" marR="0" rtl="0" algn="r">
              <a:spcBef>
                <a:spcPts val="0"/>
              </a:spcBef>
              <a:buNone/>
              <a:defRPr b="0" i="0" sz="900" u="none" cap="none" strike="noStrike">
                <a:solidFill>
                  <a:srgbClr val="888888"/>
                </a:solidFill>
                <a:latin typeface="Arial"/>
                <a:ea typeface="Arial"/>
                <a:cs typeface="Arial"/>
                <a:sym typeface="Arial"/>
              </a:defRPr>
            </a:lvl2pPr>
            <a:lvl3pPr indent="0" lvl="2" marL="0" marR="0" rtl="0" algn="r">
              <a:spcBef>
                <a:spcPts val="0"/>
              </a:spcBef>
              <a:buNone/>
              <a:defRPr b="0" i="0" sz="900" u="none" cap="none" strike="noStrike">
                <a:solidFill>
                  <a:srgbClr val="888888"/>
                </a:solidFill>
                <a:latin typeface="Arial"/>
                <a:ea typeface="Arial"/>
                <a:cs typeface="Arial"/>
                <a:sym typeface="Arial"/>
              </a:defRPr>
            </a:lvl3pPr>
            <a:lvl4pPr indent="0" lvl="3" marL="0" marR="0" rtl="0" algn="r">
              <a:spcBef>
                <a:spcPts val="0"/>
              </a:spcBef>
              <a:buNone/>
              <a:defRPr b="0" i="0" sz="900" u="none" cap="none" strike="noStrike">
                <a:solidFill>
                  <a:srgbClr val="888888"/>
                </a:solidFill>
                <a:latin typeface="Arial"/>
                <a:ea typeface="Arial"/>
                <a:cs typeface="Arial"/>
                <a:sym typeface="Arial"/>
              </a:defRPr>
            </a:lvl4pPr>
            <a:lvl5pPr indent="0" lvl="4" marL="0" marR="0" rtl="0" algn="r">
              <a:spcBef>
                <a:spcPts val="0"/>
              </a:spcBef>
              <a:buNone/>
              <a:defRPr b="0" i="0" sz="900" u="none" cap="none" strike="noStrike">
                <a:solidFill>
                  <a:srgbClr val="888888"/>
                </a:solidFill>
                <a:latin typeface="Arial"/>
                <a:ea typeface="Arial"/>
                <a:cs typeface="Arial"/>
                <a:sym typeface="Arial"/>
              </a:defRPr>
            </a:lvl5pPr>
            <a:lvl6pPr indent="0" lvl="5" marL="0" marR="0" rtl="0" algn="r">
              <a:spcBef>
                <a:spcPts val="0"/>
              </a:spcBef>
              <a:buNone/>
              <a:defRPr b="0" i="0" sz="900" u="none" cap="none" strike="noStrike">
                <a:solidFill>
                  <a:srgbClr val="888888"/>
                </a:solidFill>
                <a:latin typeface="Arial"/>
                <a:ea typeface="Arial"/>
                <a:cs typeface="Arial"/>
                <a:sym typeface="Arial"/>
              </a:defRPr>
            </a:lvl6pPr>
            <a:lvl7pPr indent="0" lvl="6" marL="0" marR="0" rtl="0" algn="r">
              <a:spcBef>
                <a:spcPts val="0"/>
              </a:spcBef>
              <a:buNone/>
              <a:defRPr b="0" i="0" sz="900" u="none" cap="none" strike="noStrike">
                <a:solidFill>
                  <a:srgbClr val="888888"/>
                </a:solidFill>
                <a:latin typeface="Arial"/>
                <a:ea typeface="Arial"/>
                <a:cs typeface="Arial"/>
                <a:sym typeface="Arial"/>
              </a:defRPr>
            </a:lvl7pPr>
            <a:lvl8pPr indent="0" lvl="7" marL="0" marR="0" rtl="0" algn="r">
              <a:spcBef>
                <a:spcPts val="0"/>
              </a:spcBef>
              <a:buNone/>
              <a:defRPr b="0" i="0" sz="900" u="none" cap="none" strike="noStrike">
                <a:solidFill>
                  <a:srgbClr val="888888"/>
                </a:solidFill>
                <a:latin typeface="Arial"/>
                <a:ea typeface="Arial"/>
                <a:cs typeface="Arial"/>
                <a:sym typeface="Arial"/>
              </a:defRPr>
            </a:lvl8pPr>
            <a:lvl9pPr indent="0" lvl="8" marL="0" marR="0" rtl="0" algn="r">
              <a:spcBef>
                <a:spcPts val="0"/>
              </a:spcBef>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pic>
        <p:nvPicPr>
          <p:cNvPr name="Picture 1" id="1"/>
          <p:cNvPicPr>
            <a:picLocks noChangeAspect="true"/>
          </p:cNvPicPr>
          <p:nvPr/>
        </p:nvPicPr>
        <p:blipFill>
          <a:blip r:embed="rId13"/>
          <a:stretch>
            <a:fillRect/>
          </a:stretch>
        </p:blipFill>
        <p:spPr>
          <a:xfrm>
            <a:off x="9017000" y="5029200"/>
            <a:ext cx="2286000" cy="1371600"/>
          </a:xfrm>
          <a:prstGeom prst="rect">
            <a:avLst/>
          </a:prstGeom>
        </p:spPr>
      </p:pic>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默认主题">
    <p:bg>
      <p:bgPr>
        <a:solidFill>
          <a:srgbClr val="FFFFFF">
            <a:alpha val="100000"/>
          </a:srgbClr>
        </a:solidFill>
      </p:bgPr>
    </p:bg>
    <p:spTree>
      <p:nvGrpSpPr>
        <p:cNvPr id="5" name="Shape 5"/>
        <p:cNvGrpSpPr/>
        <p:nvPr/>
      </p:nvGrpSpPr>
      <p:grpSpPr>
        <a:xfrm>
          <a:off x="0" y="0"/>
          <a:ext cx="0" cy="0"/>
          <a:chOff x="0" y="0"/>
          <a:chExt cx="0" cy="0"/>
        </a:xfrm>
      </p:grpSpPr>
      <p:pic>
        <p:nvPicPr>
          <p:cNvPr name="Picture 1" id="1"/>
          <p:cNvPicPr>
            <a:picLocks noChangeAspect="true"/>
          </p:cNvPicPr>
          <p:nvPr/>
        </p:nvPicPr>
        <p:blipFill>
          <a:blip r:embed="rId3"/>
          <a:stretch>
            <a:fillRect/>
          </a:stretch>
        </p:blipFill>
        <p:spPr>
          <a:xfrm>
            <a:off x="9017000" y="5029200"/>
            <a:ext cx="2286000" cy="1371600"/>
          </a:xfrm>
          <a:prstGeom prst="rect">
            <a:avLst/>
          </a:prstGeom>
        </p:spPr>
      </p:pic>
    </p:spTree>
  </p:cSld>
  <p:clrMap accent1="accent1" accent2="accent2" accent3="accent3" accent4="accent4" accent5="accent5" accent6="accent6" bg1="lt1" bg2="dk2" tx1="dk1" tx2="lt2" folHlink="folHlink" hlink="hlink"/>
  <p:sldLayoutIdLst>
    <p:sldLayoutId id="215748369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Relationships xmlns="http://schemas.openxmlformats.org/package/2006/relationships"><Relationship Id="rId1" Target="../slideLayouts/slideLayout12.xml" Type="http://schemas.openxmlformats.org/officeDocument/2006/relationships/slideLayout"/><Relationship Id="rId2"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1.jpeg" Type="http://schemas.openxmlformats.org/officeDocument/2006/relationships/image"/><Relationship Id="rId3" Target="../notesSlides/notesSlide2.xml" Type="http://schemas.openxmlformats.org/officeDocument/2006/relationships/notesSlide"/></Relationships>
</file>

<file path=ppt/slides/_rels/slide3.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png" Type="http://schemas.openxmlformats.org/officeDocument/2006/relationships/image"/><Relationship Id="rId3" Target="../notesSlides/notesSlide3.xml" Type="http://schemas.openxmlformats.org/officeDocument/2006/relationships/notesSlide"/></Relationships>
</file>

<file path=ppt/slides/_rels/slide4.xml.rels><?xml version="1.0" encoding="UTF-8" standalone="yes"?><Relationships xmlns="http://schemas.openxmlformats.org/package/2006/relationships"><Relationship Id="rId1" Target="../slideLayouts/slideLayout12.xml" Type="http://schemas.openxmlformats.org/officeDocument/2006/relationships/slideLayout"/><Relationship Id="rId2" Target="../notesSlides/notesSlide4.xml" Type="http://schemas.openxmlformats.org/officeDocument/2006/relationships/notesSlide"/></Relationships>
</file>

<file path=ppt/slides/_rels/slide5.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3.jpeg" Type="http://schemas.openxmlformats.org/officeDocument/2006/relationships/image"/><Relationship Id="rId3" Target="../notesSlides/notesSlide5.xml" Type="http://schemas.openxmlformats.org/officeDocument/2006/relationships/notesSlide"/></Relationships>
</file>

<file path=ppt/slides/_rels/slide6.xml.rels><?xml version="1.0" encoding="UTF-8" standalone="yes"?><Relationships xmlns="http://schemas.openxmlformats.org/package/2006/relationships"><Relationship Id="rId1" Target="../slideLayouts/slideLayout12.xml" Type="http://schemas.openxmlformats.org/officeDocument/2006/relationships/slideLayout"/><Relationship Id="rId2" Target="../notesSlides/notesSlide6.xml" Type="http://schemas.openxmlformats.org/officeDocument/2006/relationships/notesSlide"/></Relationships>
</file>

<file path=ppt/slides/_rels/slide7.xml.rels><?xml version="1.0" encoding="UTF-8" standalone="yes"?><Relationships xmlns="http://schemas.openxmlformats.org/package/2006/relationships"><Relationship Id="rId1" Target="../slideLayouts/slideLayout12.xml" Type="http://schemas.openxmlformats.org/officeDocument/2006/relationships/slideLayout"/><Relationship Id="rId2" Target="../notesSlides/notesSlide7.xml" Type="http://schemas.openxmlformats.org/officeDocument/2006/relationships/notesSlide"/><Relationship Id="rId3" Target="../media/image5.png" Type="http://schemas.openxmlformats.org/officeDocument/2006/relationships/image"/></Relationships>
</file>

<file path=ppt/slides/slide1.xml><?xml version="1.0" encoding="utf-8"?>
<p:sld xmlns:p="http://schemas.openxmlformats.org/presentationml/2006/main" xmlns:a="http://schemas.openxmlformats.org/drawingml/2006/main">
  <p:cSld>
    <p:bg>
      <p:bgPr>
        <a:solidFill>
          <a:srgbClr val="F7F5F0">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3556000"/>
          </a:xfrm>
          <a:prstGeom prst="roundRect">
            <a:avLst>
              <a:gd name="adj" fmla="val 0"/>
            </a:avLst>
          </a:prstGeom>
          <a:solidFill>
            <a:srgbClr val="1A2A3A">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1016000" y="3556000"/>
            <a:ext cx="1270000" cy="50800"/>
          </a:xfrm>
          <a:prstGeom prst="roundRect">
            <a:avLst>
              <a:gd name="adj" fmla="val 0"/>
            </a:avLst>
          </a:prstGeom>
          <a:solidFill>
            <a:srgbClr val="C49A6C">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1016000" y="711200"/>
            <a:ext cx="10160000" cy="889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4800">
                <a:solidFill>
                  <a:srgbClr val="C49A6C"/>
                </a:solidFill>
                <a:latin typeface="Inter"/>
                <a:ea typeface="Inter"/>
                <a:cs typeface="Inter"/>
                <a:sym typeface="Inter"/>
              </a:rPr>
              <a:t>COVERT</a:t>
            </a:r>
            <a:endParaRPr lang="en-US" sz="1100"/>
          </a:p>
        </p:txBody>
      </p:sp>
      <p:sp>
        <p:nvSpPr>
          <p:cNvPr name="AutoShape 5" id="5"/>
          <p:cNvSpPr/>
          <p:nvPr/>
        </p:nvSpPr>
        <p:spPr>
          <a:xfrm rot="0" flipH="false" flipV="false">
            <a:off x="1016000" y="1727200"/>
            <a:ext cx="10160000" cy="508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false" i="false" strike="noStrike" u="none" sz="2000">
                <a:solidFill>
                  <a:srgbClr val="FFFFFF"/>
                </a:solidFill>
                <a:latin typeface="Inter"/>
                <a:ea typeface="Inter"/>
                <a:cs typeface="Inter"/>
                <a:sym typeface="Inter"/>
              </a:rPr>
              <a:t>Privacy-Preserving Covariant Obfuscation for VLMaaS</a:t>
            </a:r>
            <a:endParaRPr lang="en-US" sz="1100"/>
          </a:p>
        </p:txBody>
      </p:sp>
      <p:sp>
        <p:nvSpPr>
          <p:cNvPr name="AutoShape 6" id="6"/>
          <p:cNvSpPr/>
          <p:nvPr/>
        </p:nvSpPr>
        <p:spPr>
          <a:xfrm rot="0" flipH="false" flipV="false">
            <a:off x="1016000" y="2235200"/>
            <a:ext cx="10160000" cy="508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false" i="false" strike="noStrike" u="none" sz="2000">
                <a:solidFill>
                  <a:srgbClr val="FFFFFF"/>
                </a:solidFill>
                <a:latin typeface="Inter"/>
                <a:ea typeface="Inter"/>
                <a:cs typeface="Inter"/>
                <a:sym typeface="Inter"/>
              </a:rPr>
              <a:t>via Exact Reparameterization and Tailored Tuning</a:t>
            </a:r>
            <a:endParaRPr lang="en-US" sz="1100"/>
          </a:p>
        </p:txBody>
      </p:sp>
      <p:sp>
        <p:nvSpPr>
          <p:cNvPr name="AutoShape 7" id="7"/>
          <p:cNvSpPr/>
          <p:nvPr/>
        </p:nvSpPr>
        <p:spPr>
          <a:xfrm rot="0" flipH="false" flipV="false">
            <a:off x="1016000" y="3937000"/>
            <a:ext cx="10160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500">
                <a:solidFill>
                  <a:srgbClr val="1A2A3A"/>
                </a:solidFill>
                <a:latin typeface="Inter"/>
                <a:ea typeface="Inter"/>
                <a:cs typeface="Inter"/>
                <a:sym typeface="Inter"/>
              </a:rPr>
              <a:t>Wenqiang Ruan*, Zirui Huang*, Yu Lin, Qizhi Zhang, Yunlong Mao, Quanwei Cai, Jue Hong, Sheng Zhong, Ye Wu</a:t>
            </a:r>
            <a:endParaRPr lang="en-US" sz="1100"/>
          </a:p>
        </p:txBody>
      </p:sp>
      <p:sp>
        <p:nvSpPr>
          <p:cNvPr name="AutoShape 8" id="8"/>
          <p:cNvSpPr/>
          <p:nvPr/>
        </p:nvSpPr>
        <p:spPr>
          <a:xfrm rot="0" flipH="false" flipV="false">
            <a:off x="1016000" y="4521200"/>
            <a:ext cx="10160000" cy="3556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5A6B7D"/>
                </a:solidFill>
                <a:latin typeface="Inter"/>
                <a:ea typeface="Inter"/>
                <a:cs typeface="Inter"/>
                <a:sym typeface="Inter"/>
              </a:rPr>
              <a:t>ByteDance · State Key Laboratory of Novel Software Technology, Nanjing University</a:t>
            </a:r>
            <a:endParaRPr lang="en-US" sz="1100"/>
          </a:p>
        </p:txBody>
      </p:sp>
      <p:sp>
        <p:nvSpPr>
          <p:cNvPr name="AutoShape 9" id="9"/>
          <p:cNvSpPr/>
          <p:nvPr/>
        </p:nvSpPr>
        <p:spPr>
          <a:xfrm rot="0" flipH="false" flipV="false">
            <a:off x="1016000" y="58420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C49A6C"/>
                </a:solidFill>
                <a:latin typeface="Inter"/>
                <a:ea typeface="Inter"/>
                <a:cs typeface="Inter"/>
                <a:sym typeface="Inter"/>
              </a:rPr>
              <a:t>ECCV 2026</a:t>
            </a:r>
            <a:endParaRPr lang="en-US" sz="1100"/>
          </a:p>
        </p:txBody>
      </p:sp>
      <p:sp>
        <p:nvSpPr>
          <p:cNvPr name="AutoShape 10" id="10"/>
          <p:cNvSpPr/>
          <p:nvPr/>
        </p:nvSpPr>
        <p:spPr>
          <a:xfrm rot="0" flipH="false" flipV="false">
            <a:off x="7620000" y="5943600"/>
            <a:ext cx="3556000" cy="3048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false" i="false" strike="noStrike" u="none" sz="1000">
                <a:solidFill>
                  <a:srgbClr val="5A6B7D"/>
                </a:solidFill>
                <a:latin typeface="Inter"/>
                <a:ea typeface="Inter"/>
                <a:cs typeface="Inter"/>
                <a:sym typeface="Inter"/>
              </a:rPr>
              <a:t> Equal contribution</a:t>
            </a:r>
            <a:endParaRPr lang="en-US" sz="1100"/>
          </a:p>
        </p:txBody>
      </p:sp>
      <p:sp>
        <p:nvSpPr>
          <p:cNvPr name="AutoShape 11" id="11"/>
          <p:cNvSpPr/>
          <p:nvPr/>
        </p:nvSpPr>
        <p:spPr>
          <a:xfrm rot="0" flipH="false" flipV="false">
            <a:off x="10160000" y="6350000"/>
            <a:ext cx="1016000" cy="38100"/>
          </a:xfrm>
          <a:prstGeom prst="roundRect">
            <a:avLst>
              <a:gd name="adj" fmla="val 0"/>
            </a:avLst>
          </a:prstGeom>
          <a:solidFill>
            <a:srgbClr val="1A2A3A">
              <a:alpha val="100000"/>
            </a:srgbClr>
          </a:solidFill>
          <a:ln w="25400" cmpd="sng" cap="flat">
            <a:noFill/>
            <a:prstDash val="solid"/>
            <a:round/>
          </a:ln>
        </p:spPr>
        <p:txBody>
          <a:bodyPr anchor="ctr" rtlCol="false" vert="horz" wrap="square" lIns="63500" rIns="63500" tIns="63500" bIns="63500"/>
          <a:lstStyle/>
          <a:p>
            <a:pPr algn="ctr">
              <a:defRPr/>
            </a:pPr>
            <a:endParaR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7F5F0">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1016000" y="457200"/>
            <a:ext cx="762000" cy="3556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C49A6C"/>
                </a:solidFill>
                <a:latin typeface="Inter"/>
                <a:ea typeface="Inter"/>
                <a:cs typeface="Inter"/>
                <a:sym typeface="Inter"/>
              </a:rPr>
              <a:t>01</a:t>
            </a:r>
            <a:endParaRPr lang="en-US" sz="1100"/>
          </a:p>
        </p:txBody>
      </p:sp>
      <p:sp>
        <p:nvSpPr>
          <p:cNvPr name="AutoShape 3" id="3"/>
          <p:cNvSpPr/>
          <p:nvPr/>
        </p:nvSpPr>
        <p:spPr>
          <a:xfrm rot="0" flipH="false" flipV="false">
            <a:off x="1016000" y="736600"/>
            <a:ext cx="10160000" cy="508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2600">
                <a:solidFill>
                  <a:srgbClr val="1A2A3A"/>
                </a:solidFill>
                <a:latin typeface="Inter"/>
                <a:ea typeface="Inter"/>
                <a:cs typeface="Inter"/>
                <a:sym typeface="Inter"/>
              </a:rPr>
              <a:t>Background: Privacy Risks in VLMaaS</a:t>
            </a:r>
            <a:endParaRPr lang="en-US" sz="1100"/>
          </a:p>
        </p:txBody>
      </p:sp>
      <p:cxnSp>
        <p:nvCxnSpPr>
          <p:cNvPr name="Connector 4" id="4"/>
          <p:cNvCxnSpPr/>
          <p:nvPr/>
        </p:nvCxnSpPr>
        <p:spPr>
          <a:xfrm rot="-4297" flipH="false" flipV="false">
            <a:off x="1016004" y="1365250"/>
            <a:ext cx="10160000" cy="12700"/>
          </a:xfrm>
          <a:prstGeom prst="straightConnector1">
            <a:avLst/>
          </a:prstGeom>
          <a:solidFill>
            <a:srgbClr val="DEE0E3">
              <a:alpha val="100000"/>
            </a:srgbClr>
          </a:solidFill>
          <a:ln w="12700" cmpd="sng" cap="flat">
            <a:solidFill>
              <a:srgbClr val="1A2A3A">
                <a:alpha val="15000"/>
              </a:srgbClr>
            </a:solidFill>
            <a:prstDash val="solid"/>
            <a:round/>
            <a:headEnd type="none" w="med" len="med"/>
            <a:tailEnd type="none" w="med" len="med"/>
          </a:ln>
        </p:spPr>
      </p:cxnSp>
      <p:sp>
        <p:nvSpPr>
          <p:cNvPr name="AutoShape 5" id="5"/>
          <p:cNvSpPr/>
          <p:nvPr/>
        </p:nvSpPr>
        <p:spPr>
          <a:xfrm rot="0" flipH="false" flipV="false">
            <a:off x="1016000" y="1422400"/>
            <a:ext cx="3175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C49A6C"/>
                </a:solidFill>
                <a:latin typeface="Inter"/>
                <a:ea typeface="Inter"/>
                <a:cs typeface="Inter"/>
                <a:sym typeface="Inter"/>
              </a:rPr>
              <a:t>Challenge 1</a:t>
            </a:r>
            <a:endParaRPr lang="en-US" sz="1100"/>
          </a:p>
        </p:txBody>
      </p:sp>
      <p:sp>
        <p:nvSpPr>
          <p:cNvPr name="AutoShape 6" id="6"/>
          <p:cNvSpPr/>
          <p:nvPr/>
        </p:nvSpPr>
        <p:spPr>
          <a:xfrm rot="0" flipH="false" flipV="false">
            <a:off x="1016000" y="1727200"/>
            <a:ext cx="3175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400">
                <a:solidFill>
                  <a:srgbClr val="1A2A3A"/>
                </a:solidFill>
                <a:latin typeface="Inter"/>
                <a:ea typeface="Inter"/>
                <a:cs typeface="Inter"/>
                <a:sym typeface="Inter"/>
              </a:rPr>
              <a:t>Visual Overhead</a:t>
            </a:r>
            <a:endParaRPr lang="en-US" sz="1100"/>
          </a:p>
        </p:txBody>
      </p:sp>
      <p:sp>
        <p:nvSpPr>
          <p:cNvPr name="AutoShape 7" id="7"/>
          <p:cNvSpPr/>
          <p:nvPr/>
        </p:nvSpPr>
        <p:spPr>
          <a:xfrm rot="0" flipH="false" flipV="false">
            <a:off x="1016000" y="2057400"/>
            <a:ext cx="3175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100">
                <a:solidFill>
                  <a:srgbClr val="5A6B7D"/>
                </a:solidFill>
                <a:latin typeface="Inter"/>
                <a:ea typeface="Inter"/>
                <a:cs typeface="Inter"/>
                <a:sym typeface="Inter"/>
              </a:rPr>
              <a:t>High-dimensional continuous inputs make MPC/TEE prohibitively expensive for real-time deployment.</a:t>
            </a:r>
            <a:endParaRPr lang="en-US" sz="1100"/>
          </a:p>
        </p:txBody>
      </p:sp>
      <p:sp>
        <p:nvSpPr>
          <p:cNvPr name="AutoShape 8" id="8"/>
          <p:cNvSpPr/>
          <p:nvPr/>
        </p:nvSpPr>
        <p:spPr>
          <a:xfrm rot="0" flipH="false" flipV="false">
            <a:off x="4508500" y="1422400"/>
            <a:ext cx="3175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C49A6C"/>
                </a:solidFill>
                <a:latin typeface="Inter"/>
                <a:ea typeface="Inter"/>
                <a:cs typeface="Inter"/>
                <a:sym typeface="Inter"/>
              </a:rPr>
              <a:t>Challenge 2</a:t>
            </a:r>
            <a:endParaRPr lang="en-US" sz="1100"/>
          </a:p>
        </p:txBody>
      </p:sp>
      <p:sp>
        <p:nvSpPr>
          <p:cNvPr name="AutoShape 9" id="9"/>
          <p:cNvSpPr/>
          <p:nvPr/>
        </p:nvSpPr>
        <p:spPr>
          <a:xfrm rot="0" flipH="false" flipV="false">
            <a:off x="4508500" y="1727200"/>
            <a:ext cx="3175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400">
                <a:solidFill>
                  <a:srgbClr val="1A2A3A"/>
                </a:solidFill>
                <a:latin typeface="Inter"/>
                <a:ea typeface="Inter"/>
                <a:cs typeface="Inter"/>
                <a:sym typeface="Inter"/>
              </a:rPr>
              <a:t>Cross-Modal Noise Sensitivity</a:t>
            </a:r>
            <a:endParaRPr lang="en-US" sz="1100"/>
          </a:p>
        </p:txBody>
      </p:sp>
      <p:sp>
        <p:nvSpPr>
          <p:cNvPr name="AutoShape 10" id="10"/>
          <p:cNvSpPr/>
          <p:nvPr/>
        </p:nvSpPr>
        <p:spPr>
          <a:xfrm rot="0" flipH="false" flipV="false">
            <a:off x="4508500" y="2057400"/>
            <a:ext cx="3175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100">
                <a:solidFill>
                  <a:srgbClr val="5A6B7D"/>
                </a:solidFill>
                <a:latin typeface="Inter"/>
                <a:ea typeface="Inter"/>
                <a:cs typeface="Inter"/>
                <a:sym typeface="Inter"/>
              </a:rPr>
              <a:t>Differential Privacy noise disrupts delicate vision-language alignment, causing catastrophic utility loss.</a:t>
            </a:r>
            <a:endParaRPr lang="en-US" sz="1100"/>
          </a:p>
        </p:txBody>
      </p:sp>
      <p:sp>
        <p:nvSpPr>
          <p:cNvPr name="AutoShape 11" id="11"/>
          <p:cNvSpPr/>
          <p:nvPr/>
        </p:nvSpPr>
        <p:spPr>
          <a:xfrm rot="0" flipH="false" flipV="false">
            <a:off x="8001000" y="1422400"/>
            <a:ext cx="3175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C49A6C"/>
                </a:solidFill>
                <a:latin typeface="Inter"/>
                <a:ea typeface="Inter"/>
                <a:cs typeface="Inter"/>
                <a:sym typeface="Inter"/>
              </a:rPr>
              <a:t>Challenge 3</a:t>
            </a:r>
            <a:endParaRPr lang="en-US" sz="1100"/>
          </a:p>
        </p:txBody>
      </p:sp>
      <p:sp>
        <p:nvSpPr>
          <p:cNvPr name="AutoShape 12" id="12"/>
          <p:cNvSpPr/>
          <p:nvPr/>
        </p:nvSpPr>
        <p:spPr>
          <a:xfrm rot="0" flipH="false" flipV="false">
            <a:off x="8001000" y="1727200"/>
            <a:ext cx="3175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400">
                <a:solidFill>
                  <a:srgbClr val="1A2A3A"/>
                </a:solidFill>
                <a:latin typeface="Inter"/>
                <a:ea typeface="Inter"/>
                <a:cs typeface="Inter"/>
                <a:sym typeface="Inter"/>
              </a:rPr>
              <a:t>Architectural Heterogeneity</a:t>
            </a:r>
            <a:endParaRPr lang="en-US" sz="1100"/>
          </a:p>
        </p:txBody>
      </p:sp>
      <p:sp>
        <p:nvSpPr>
          <p:cNvPr name="AutoShape 13" id="13"/>
          <p:cNvSpPr/>
          <p:nvPr/>
        </p:nvSpPr>
        <p:spPr>
          <a:xfrm rot="0" flipH="false" flipV="false">
            <a:off x="8001000" y="2057400"/>
            <a:ext cx="3175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100">
                <a:solidFill>
                  <a:srgbClr val="5A6B7D"/>
                </a:solidFill>
                <a:latin typeface="Inter"/>
                <a:ea typeface="Inter"/>
                <a:cs typeface="Inter"/>
                <a:sym typeface="Inter"/>
              </a:rPr>
              <a:t>Text-only obfuscation does not transfer to vision encoders with convolutions and spatial priors.</a:t>
            </a:r>
            <a:endParaRPr lang="en-US" sz="1100"/>
          </a:p>
        </p:txBody>
      </p:sp>
      <p:sp>
        <p:nvSpPr>
          <p:cNvPr name="AutoShape 14" id="14"/>
          <p:cNvSpPr/>
          <p:nvPr/>
        </p:nvSpPr>
        <p:spPr>
          <a:xfrm rot="0" flipH="false" flipV="false">
            <a:off x="10922000" y="508000"/>
            <a:ext cx="508000" cy="2540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false" i="false" strike="noStrike" u="none" sz="900">
                <a:solidFill>
                  <a:srgbClr val="5A6B7D"/>
                </a:solidFill>
                <a:latin typeface="Inter"/>
                <a:ea typeface="Inter"/>
                <a:cs typeface="Inter"/>
                <a:sym typeface="Inter"/>
              </a:rPr>
              <a:t>2 / 7</a:t>
            </a:r>
            <a:endParaRPr lang="en-US" sz="1100"/>
          </a:p>
        </p:txBody>
      </p:sp>
      <p:sp>
        <p:nvSpPr>
          <p:cNvPr name="AutoShape 15" id="15"/>
          <p:cNvSpPr/>
          <p:nvPr/>
        </p:nvSpPr>
        <p:spPr>
          <a:xfrm rot="0" flipH="false" flipV="false">
            <a:off x="10730834" y="7117597"/>
            <a:ext cx="1422400" cy="304800"/>
          </a:xfrm>
          <a:prstGeom prst="rect">
            <a:avLst/>
          </a:prstGeom>
          <a:noFill/>
          <a:ln w="12700">
            <a:noFill/>
            <a:prstDash val="solid"/>
          </a:ln>
        </p:spPr>
        <p:txBody>
          <a:bodyPr anchor="t" rtlCol="false" wrap="none" lIns="0" rIns="0" tIns="0" bIns="0"/>
          <a:lstStyle/>
          <a:p>
            <a:pPr algn="l">
              <a:defRPr/>
            </a:pPr>
            <a:endParaRPr/>
          </a:p>
        </p:txBody>
      </p:sp>
      <p:pic>
        <p:nvPicPr>
          <p:cNvPr name="Picture 16" id="16"/>
          <p:cNvPicPr>
            <a:picLocks noChangeAspect="true"/>
          </p:cNvPicPr>
          <p:nvPr/>
        </p:nvPicPr>
        <p:blipFill>
          <a:blip r:embed="rId2"/>
          <a:stretch>
            <a:fillRect/>
          </a:stretch>
        </p:blipFill>
        <p:spPr>
          <a:xfrm rot="0" flipH="false" flipV="false">
            <a:off x="424637" y="2819400"/>
            <a:ext cx="11342726" cy="3921342"/>
          </a:xfrm>
          <a:prstGeom prst="rect">
            <a:avLst/>
          </a:prstGeom>
          <a:ln w="12700">
            <a:noFill/>
            <a:prstDash val="solid"/>
          </a:ln>
        </p:spPr>
      </p:pic>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7F5F0">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1016000" y="457200"/>
            <a:ext cx="762000" cy="3556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C49A6C"/>
                </a:solidFill>
                <a:latin typeface="Inter"/>
                <a:ea typeface="Inter"/>
                <a:cs typeface="Inter"/>
                <a:sym typeface="Inter"/>
              </a:rPr>
              <a:t>02</a:t>
            </a:r>
            <a:endParaRPr lang="en-US" sz="1100"/>
          </a:p>
        </p:txBody>
      </p:sp>
      <p:sp>
        <p:nvSpPr>
          <p:cNvPr name="AutoShape 3" id="3"/>
          <p:cNvSpPr/>
          <p:nvPr/>
        </p:nvSpPr>
        <p:spPr>
          <a:xfrm rot="0" flipH="false" flipV="false">
            <a:off x="1016000" y="736600"/>
            <a:ext cx="10160000" cy="508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2600">
                <a:solidFill>
                  <a:srgbClr val="1A2A3A"/>
                </a:solidFill>
                <a:latin typeface="Inter"/>
                <a:ea typeface="Inter"/>
                <a:cs typeface="Inter"/>
                <a:sym typeface="Inter"/>
              </a:rPr>
              <a:t>The COVERT Framework</a:t>
            </a:r>
            <a:endParaRPr lang="en-US" sz="1100"/>
          </a:p>
        </p:txBody>
      </p:sp>
      <p:sp>
        <p:nvSpPr>
          <p:cNvPr name="AutoShape 4" id="4"/>
          <p:cNvSpPr/>
          <p:nvPr/>
        </p:nvSpPr>
        <p:spPr>
          <a:xfrm rot="0" flipH="false" flipV="false">
            <a:off x="10922000" y="508000"/>
            <a:ext cx="508000" cy="2540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false" i="false" strike="noStrike" u="none" sz="900">
                <a:solidFill>
                  <a:srgbClr val="5A6B7D"/>
                </a:solidFill>
                <a:latin typeface="Inter"/>
                <a:ea typeface="Inter"/>
                <a:cs typeface="Inter"/>
                <a:sym typeface="Inter"/>
              </a:rPr>
              <a:t>3 / 7</a:t>
            </a:r>
            <a:endParaRPr lang="en-US" sz="1100"/>
          </a:p>
        </p:txBody>
      </p:sp>
      <p:cxnSp>
        <p:nvCxnSpPr>
          <p:cNvPr name="Connector 5" id="5"/>
          <p:cNvCxnSpPr/>
          <p:nvPr/>
        </p:nvCxnSpPr>
        <p:spPr>
          <a:xfrm rot="-4297" flipH="false" flipV="false">
            <a:off x="1016004" y="1365250"/>
            <a:ext cx="10160000" cy="12700"/>
          </a:xfrm>
          <a:prstGeom prst="straightConnector1">
            <a:avLst/>
          </a:prstGeom>
          <a:solidFill>
            <a:srgbClr val="DEE0E3">
              <a:alpha val="100000"/>
            </a:srgbClr>
          </a:solidFill>
          <a:ln w="12700" cmpd="sng" cap="flat">
            <a:solidFill>
              <a:srgbClr val="1A2A3A">
                <a:alpha val="15000"/>
              </a:srgbClr>
            </a:solidFill>
            <a:prstDash val="solid"/>
            <a:round/>
            <a:headEnd type="none" w="med" len="med"/>
            <a:tailEnd type="none" w="med" len="med"/>
          </a:ln>
        </p:spPr>
      </p:cxnSp>
      <p:pic>
        <p:nvPicPr>
          <p:cNvPr name="Picture 6" id="6"/>
          <p:cNvPicPr>
            <a:picLocks noChangeAspect="true"/>
          </p:cNvPicPr>
          <p:nvPr/>
        </p:nvPicPr>
        <p:blipFill>
          <a:blip r:embed="rId2"/>
          <a:srcRect l="0" r="0" t="17" b="17"/>
          <a:stretch>
            <a:fillRect/>
          </a:stretch>
        </p:blipFill>
        <p:spPr>
          <a:xfrm rot="0" flipH="false" flipV="false">
            <a:off x="635000" y="1524000"/>
            <a:ext cx="10922000" cy="4457700"/>
          </a:xfrm>
          <a:prstGeom prst="rect">
            <a:avLst/>
          </a:prstGeom>
          <a:noFill/>
          <a:ln w="25400" cmpd="sng" cap="flat">
            <a:noFill/>
            <a:prstDash val="solid"/>
            <a:round/>
          </a:ln>
        </p:spPr>
      </p:pic>
      <p:sp>
        <p:nvSpPr>
          <p:cNvPr name="AutoShape 7" id="7"/>
          <p:cNvSpPr/>
          <p:nvPr/>
        </p:nvSpPr>
        <p:spPr>
          <a:xfrm rot="0" flipH="false" flipV="false">
            <a:off x="1016000" y="6121400"/>
            <a:ext cx="10160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200">
                <a:solidFill>
                  <a:srgbClr val="5A6B7D"/>
                </a:solidFill>
                <a:latin typeface="Inter"/>
                <a:ea typeface="Inter"/>
                <a:cs typeface="Inter"/>
                <a:sym typeface="Inter"/>
              </a:rPr>
              <a:t>Key idea:</a:t>
            </a:r>
            <a:r>
              <a:rPr lang="en-US" b="false" i="false" strike="noStrike" u="none" sz="1200">
                <a:solidFill>
                  <a:srgbClr val="5A6B7D"/>
                </a:solidFill>
                <a:latin typeface="Inter"/>
                <a:ea typeface="Inter"/>
                <a:cs typeface="Inter"/>
                <a:sym typeface="Inter"/>
              </a:rPr>
              <a:t> Jointly obfuscate client prompts and model parameters via modality-adaptive covariant transformations — exact cancellation preserves utility, while dimension expansion and noise prevent inversion.</a:t>
            </a:r>
            <a:endParaRPr lang="en-US" sz="1100"/>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F7F5F0">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1016000" y="457200"/>
            <a:ext cx="762000" cy="3556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C49A6C"/>
                </a:solidFill>
                <a:latin typeface="Inter"/>
                <a:ea typeface="Inter"/>
                <a:cs typeface="Inter"/>
                <a:sym typeface="Inter"/>
              </a:rPr>
              <a:t>03</a:t>
            </a:r>
            <a:endParaRPr lang="en-US" sz="1100"/>
          </a:p>
        </p:txBody>
      </p:sp>
      <p:sp>
        <p:nvSpPr>
          <p:cNvPr name="AutoShape 3" id="3"/>
          <p:cNvSpPr/>
          <p:nvPr/>
        </p:nvSpPr>
        <p:spPr>
          <a:xfrm rot="0" flipH="false" flipV="false">
            <a:off x="1016000" y="736600"/>
            <a:ext cx="10160000" cy="508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2600">
                <a:solidFill>
                  <a:srgbClr val="1A2A3A"/>
                </a:solidFill>
                <a:latin typeface="Inter"/>
                <a:ea typeface="Inter"/>
                <a:cs typeface="Inter"/>
                <a:sym typeface="Inter"/>
              </a:rPr>
              <a:t>Technical Approach</a:t>
            </a:r>
            <a:endParaRPr lang="en-US" sz="1100"/>
          </a:p>
        </p:txBody>
      </p:sp>
      <p:sp>
        <p:nvSpPr>
          <p:cNvPr name="AutoShape 4" id="4"/>
          <p:cNvSpPr/>
          <p:nvPr/>
        </p:nvSpPr>
        <p:spPr>
          <a:xfrm rot="0" flipH="false" flipV="false">
            <a:off x="10922000" y="508000"/>
            <a:ext cx="508000" cy="2540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false" i="false" strike="noStrike" u="none" sz="900">
                <a:solidFill>
                  <a:srgbClr val="5A6B7D"/>
                </a:solidFill>
                <a:latin typeface="Inter"/>
                <a:ea typeface="Inter"/>
                <a:cs typeface="Inter"/>
                <a:sym typeface="Inter"/>
              </a:rPr>
              <a:t>4 / 7</a:t>
            </a:r>
            <a:endParaRPr lang="en-US" sz="1100"/>
          </a:p>
        </p:txBody>
      </p:sp>
      <p:cxnSp>
        <p:nvCxnSpPr>
          <p:cNvPr name="Connector 5" id="5"/>
          <p:cNvCxnSpPr/>
          <p:nvPr/>
        </p:nvCxnSpPr>
        <p:spPr>
          <a:xfrm rot="-4297" flipH="false" flipV="false">
            <a:off x="1016004" y="1365250"/>
            <a:ext cx="10160000" cy="12700"/>
          </a:xfrm>
          <a:prstGeom prst="straightConnector1">
            <a:avLst/>
          </a:prstGeom>
          <a:solidFill>
            <a:srgbClr val="DEE0E3">
              <a:alpha val="100000"/>
            </a:srgbClr>
          </a:solidFill>
          <a:ln w="12700" cmpd="sng" cap="flat">
            <a:solidFill>
              <a:srgbClr val="1A2A3A">
                <a:alpha val="15000"/>
              </a:srgbClr>
            </a:solidFill>
            <a:prstDash val="solid"/>
            <a:round/>
            <a:headEnd type="none" w="med" len="med"/>
            <a:tailEnd type="none" w="med" len="med"/>
          </a:ln>
        </p:spPr>
      </p:cxnSp>
      <p:cxnSp>
        <p:nvCxnSpPr>
          <p:cNvPr name="Connector 6" id="6"/>
          <p:cNvCxnSpPr/>
          <p:nvPr/>
        </p:nvCxnSpPr>
        <p:spPr>
          <a:xfrm rot="5390708" flipH="false" flipV="false">
            <a:off x="3746500" y="3994159"/>
            <a:ext cx="4699000" cy="12700"/>
          </a:xfrm>
          <a:prstGeom prst="straightConnector1">
            <a:avLst/>
          </a:prstGeom>
          <a:solidFill>
            <a:srgbClr val="DEE0E3">
              <a:alpha val="100000"/>
            </a:srgbClr>
          </a:solidFill>
          <a:ln w="12700" cmpd="sng" cap="flat">
            <a:solidFill>
              <a:srgbClr val="1A2A3A">
                <a:alpha val="12000"/>
              </a:srgbClr>
            </a:solidFill>
            <a:prstDash val="solid"/>
            <a:round/>
            <a:headEnd type="none" w="med" len="med"/>
            <a:tailEnd type="none" w="med" len="med"/>
          </a:ln>
        </p:spPr>
      </p:cxnSp>
      <p:sp>
        <p:nvSpPr>
          <p:cNvPr name="AutoShape 7" id="7"/>
          <p:cNvSpPr/>
          <p:nvPr/>
        </p:nvSpPr>
        <p:spPr>
          <a:xfrm rot="0" flipH="false" flipV="false">
            <a:off x="1016000" y="1625600"/>
            <a:ext cx="4826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1A2A3A"/>
                </a:solidFill>
                <a:latin typeface="Inter"/>
                <a:ea typeface="Inter"/>
                <a:cs typeface="Inter"/>
                <a:sym typeface="Inter"/>
              </a:rPr>
              <a:t>Exact Architectural Reparameterization</a:t>
            </a:r>
            <a:endParaRPr lang="en-US" sz="1100"/>
          </a:p>
        </p:txBody>
      </p:sp>
      <p:sp>
        <p:nvSpPr>
          <p:cNvPr name="AutoShape 8" id="8"/>
          <p:cNvSpPr/>
          <p:nvPr/>
        </p:nvSpPr>
        <p:spPr>
          <a:xfrm rot="0" flipH="false" flipV="false">
            <a:off x="1016000" y="1981200"/>
            <a:ext cx="4826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true" strike="noStrike" u="none" sz="1000">
                <a:solidFill>
                  <a:srgbClr val="5A6B7D"/>
                </a:solidFill>
                <a:latin typeface="Inter"/>
                <a:ea typeface="Inter"/>
                <a:cs typeface="Inter"/>
                <a:sym typeface="Inter"/>
              </a:rPr>
              <a:t>Adapting covariant obfuscation to every visual module</a:t>
            </a:r>
            <a:endParaRPr lang="en-US" sz="1100"/>
          </a:p>
        </p:txBody>
      </p:sp>
      <p:sp>
        <p:nvSpPr>
          <p:cNvPr name="AutoShape 9" id="9"/>
          <p:cNvSpPr/>
          <p:nvPr/>
        </p:nvSpPr>
        <p:spPr>
          <a:xfrm rot="0" flipH="false" flipV="false">
            <a:off x="1016000" y="2438400"/>
            <a:ext cx="4826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C49A6C"/>
                </a:solidFill>
                <a:latin typeface="Inter"/>
                <a:ea typeface="Inter"/>
                <a:cs typeface="Inter"/>
                <a:sym typeface="Inter"/>
              </a:rPr>
              <a:t>Convolutional Patchification</a:t>
            </a:r>
            <a:endParaRPr lang="en-US" sz="1100"/>
          </a:p>
        </p:txBody>
      </p:sp>
      <p:sp>
        <p:nvSpPr>
          <p:cNvPr name="AutoShape 10" id="10"/>
          <p:cNvSpPr/>
          <p:nvPr/>
        </p:nvSpPr>
        <p:spPr>
          <a:xfrm rot="0" flipH="false" flipV="false">
            <a:off x="1016000" y="2717800"/>
            <a:ext cx="4826000" cy="5588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100">
                <a:solidFill>
                  <a:srgbClr val="3A3A3A"/>
                </a:solidFill>
                <a:latin typeface="Inter"/>
                <a:ea typeface="Inter"/>
                <a:cs typeface="Inter"/>
                <a:sym typeface="Inter"/>
              </a:rPr>
              <a:t>Vectorize 3D conv as matrix multiply; inject null-space noise that is exactly canceled by paired weight transform (zero error).</a:t>
            </a:r>
            <a:endParaRPr lang="en-US" sz="1100"/>
          </a:p>
        </p:txBody>
      </p:sp>
      <p:sp>
        <p:nvSpPr>
          <p:cNvPr name="AutoShape 11" id="11"/>
          <p:cNvSpPr/>
          <p:nvPr/>
        </p:nvSpPr>
        <p:spPr>
          <a:xfrm rot="0" flipH="false" flipV="false">
            <a:off x="1016000" y="3429000"/>
            <a:ext cx="4826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C49A6C"/>
                </a:solidFill>
                <a:latin typeface="Inter"/>
                <a:ea typeface="Inter"/>
                <a:cs typeface="Inter"/>
                <a:sym typeface="Inter"/>
              </a:rPr>
              <a:t>ViT Feature Extraction</a:t>
            </a:r>
            <a:endParaRPr lang="en-US" sz="1100"/>
          </a:p>
        </p:txBody>
      </p:sp>
      <p:sp>
        <p:nvSpPr>
          <p:cNvPr name="AutoShape 12" id="12"/>
          <p:cNvSpPr/>
          <p:nvPr/>
        </p:nvSpPr>
        <p:spPr>
          <a:xfrm rot="0" flipH="false" flipV="false">
            <a:off x="1016000" y="3708400"/>
            <a:ext cx="4826000" cy="7366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100">
                <a:solidFill>
                  <a:srgbClr val="3A3A3A"/>
                </a:solidFill>
                <a:latin typeface="Inter"/>
                <a:ea typeface="Inter"/>
                <a:cs typeface="Inter"/>
                <a:sym typeface="Inter"/>
              </a:rPr>
              <a:t>Handle pervasive additive biases: absorb into augmented weights, direct bias masking for output projection, SiLU(1) scaling for FFN gating.</a:t>
            </a:r>
            <a:endParaRPr lang="en-US" sz="1100"/>
          </a:p>
        </p:txBody>
      </p:sp>
      <p:sp>
        <p:nvSpPr>
          <p:cNvPr name="AutoShape 13" id="13"/>
          <p:cNvSpPr/>
          <p:nvPr/>
        </p:nvSpPr>
        <p:spPr>
          <a:xfrm rot="0" flipH="false" flipV="false">
            <a:off x="1016000" y="4597400"/>
            <a:ext cx="4826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C49A6C"/>
                </a:solidFill>
                <a:latin typeface="Inter"/>
                <a:ea typeface="Inter"/>
                <a:cs typeface="Inter"/>
                <a:sym typeface="Inter"/>
              </a:rPr>
              <a:t>Embedding Projector</a:t>
            </a:r>
            <a:endParaRPr lang="en-US" sz="1100"/>
          </a:p>
        </p:txBody>
      </p:sp>
      <p:sp>
        <p:nvSpPr>
          <p:cNvPr name="AutoShape 14" id="14"/>
          <p:cNvSpPr/>
          <p:nvPr/>
        </p:nvSpPr>
        <p:spPr>
          <a:xfrm rot="0" flipH="false" flipV="false">
            <a:off x="1016000" y="4876800"/>
            <a:ext cx="4826000" cy="7366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100">
                <a:solidFill>
                  <a:srgbClr val="3A3A3A"/>
                </a:solidFill>
                <a:latin typeface="Inter"/>
                <a:ea typeface="Inter"/>
                <a:cs typeface="Inter"/>
                <a:sym typeface="Inter"/>
              </a:rPr>
              <a:t>Block-diagonal inverse via Kronecker product neutralizes concatenated feature masks; hidden-layer permutation aligns with obfuscated LLM.</a:t>
            </a:r>
            <a:endParaRPr lang="en-US" sz="1100"/>
          </a:p>
        </p:txBody>
      </p:sp>
      <p:sp>
        <p:nvSpPr>
          <p:cNvPr name="AutoShape 15" id="15"/>
          <p:cNvSpPr/>
          <p:nvPr/>
        </p:nvSpPr>
        <p:spPr>
          <a:xfrm rot="0" flipH="false" flipV="false">
            <a:off x="6477000" y="1625600"/>
            <a:ext cx="4826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1A2A3A"/>
                </a:solidFill>
                <a:latin typeface="Inter"/>
                <a:ea typeface="Inter"/>
                <a:cs typeface="Inter"/>
                <a:sym typeface="Inter"/>
              </a:rPr>
              <a:t>Utility-Aware Parameter Tuning</a:t>
            </a:r>
            <a:endParaRPr lang="en-US" sz="1100"/>
          </a:p>
        </p:txBody>
      </p:sp>
      <p:sp>
        <p:nvSpPr>
          <p:cNvPr name="AutoShape 16" id="16"/>
          <p:cNvSpPr/>
          <p:nvPr/>
        </p:nvSpPr>
        <p:spPr>
          <a:xfrm rot="0" flipH="false" flipV="false">
            <a:off x="6477000" y="1981200"/>
            <a:ext cx="4826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true" strike="noStrike" u="none" sz="1000">
                <a:solidFill>
                  <a:srgbClr val="5A6B7D"/>
                </a:solidFill>
                <a:latin typeface="Inter"/>
                <a:ea typeface="Inter"/>
                <a:cs typeface="Inter"/>
                <a:sym typeface="Inter"/>
              </a:rPr>
              <a:t>Defending against hidden-state inversion attacks</a:t>
            </a:r>
            <a:endParaRPr lang="en-US" sz="1100"/>
          </a:p>
        </p:txBody>
      </p:sp>
      <p:sp>
        <p:nvSpPr>
          <p:cNvPr name="AutoShape 17" id="17"/>
          <p:cNvSpPr/>
          <p:nvPr/>
        </p:nvSpPr>
        <p:spPr>
          <a:xfrm rot="0" flipH="false" flipV="false">
            <a:off x="6477000" y="2438400"/>
            <a:ext cx="4826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C49A6C"/>
                </a:solidFill>
                <a:latin typeface="Inter"/>
                <a:ea typeface="Inter"/>
                <a:cs typeface="Inter"/>
                <a:sym typeface="Inter"/>
              </a:rPr>
              <a:t>Vulnerability</a:t>
            </a:r>
            <a:endParaRPr lang="en-US" sz="1100"/>
          </a:p>
        </p:txBody>
      </p:sp>
      <p:sp>
        <p:nvSpPr>
          <p:cNvPr name="AutoShape 18" id="18"/>
          <p:cNvSpPr/>
          <p:nvPr/>
        </p:nvSpPr>
        <p:spPr>
          <a:xfrm rot="0" flipH="false" flipV="false">
            <a:off x="6477000" y="2717800"/>
            <a:ext cx="4826000" cy="5588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100">
                <a:solidFill>
                  <a:srgbClr val="3A3A3A"/>
                </a:solidFill>
                <a:latin typeface="Inter"/>
                <a:ea typeface="Inter"/>
                <a:cs typeface="Inter"/>
                <a:sym typeface="Inter"/>
              </a:rPr>
              <a:t>Shallow ViT attention layers preserve spatial priors — adaptive attackers can reconstruct raw images (e.g., license plates).</a:t>
            </a:r>
            <a:endParaRPr lang="en-US" sz="1100"/>
          </a:p>
        </p:txBody>
      </p:sp>
      <p:sp>
        <p:nvSpPr>
          <p:cNvPr name="AutoShape 19" id="19"/>
          <p:cNvSpPr/>
          <p:nvPr/>
        </p:nvSpPr>
        <p:spPr>
          <a:xfrm rot="0" flipH="false" flipV="false">
            <a:off x="6477000" y="3429000"/>
            <a:ext cx="4826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C49A6C"/>
                </a:solidFill>
                <a:latin typeface="Inter"/>
                <a:ea typeface="Inter"/>
                <a:cs typeface="Inter"/>
                <a:sym typeface="Inter"/>
              </a:rPr>
              <a:t>Defense</a:t>
            </a:r>
            <a:endParaRPr lang="en-US" sz="1100"/>
          </a:p>
        </p:txBody>
      </p:sp>
      <p:sp>
        <p:nvSpPr>
          <p:cNvPr name="AutoShape 20" id="20"/>
          <p:cNvSpPr/>
          <p:nvPr/>
        </p:nvSpPr>
        <p:spPr>
          <a:xfrm rot="0" flipH="false" flipV="false">
            <a:off x="6477000" y="3708400"/>
            <a:ext cx="4826000" cy="7366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100">
                <a:solidFill>
                  <a:srgbClr val="3A3A3A"/>
                </a:solidFill>
                <a:latin typeface="Inter"/>
                <a:ea typeface="Inter"/>
                <a:cs typeface="Inter"/>
                <a:sym typeface="Inter"/>
              </a:rPr>
              <a:t>Inject seeded Gaussian noise into first ViT block attention (W_Q, W_K, W_V, W_O), then fine-tune to align hidden states with the original model.</a:t>
            </a:r>
            <a:endParaRPr lang="en-US" sz="1100"/>
          </a:p>
        </p:txBody>
      </p:sp>
      <p:sp>
        <p:nvSpPr>
          <p:cNvPr name="AutoShape 21" id="21"/>
          <p:cNvSpPr/>
          <p:nvPr/>
        </p:nvSpPr>
        <p:spPr>
          <a:xfrm rot="0" flipH="false" flipV="false">
            <a:off x="6477000" y="4622800"/>
            <a:ext cx="4699000" cy="711200"/>
          </a:xfrm>
          <a:prstGeom prst="roundRect">
            <a:avLst>
              <a:gd name="adj" fmla="val 0"/>
            </a:avLst>
          </a:prstGeom>
          <a:solidFill>
            <a:srgbClr val="1A2A3A">
              <a:alpha val="4000"/>
            </a:srgbClr>
          </a:solidFill>
          <a:ln w="12700" cmpd="sng" cap="flat">
            <a:solidFill>
              <a:srgbClr val="1A2A3A">
                <a:alpha val="12000"/>
              </a:srgbClr>
            </a:solidFill>
            <a:prstDash val="solid"/>
            <a:round/>
          </a:ln>
        </p:spPr>
        <p:txBody>
          <a:bodyPr anchor="ctr" rtlCol="false" vert="horz" wrap="square" lIns="63500" rIns="63500" tIns="63500" bIns="63500"/>
          <a:lstStyle/>
          <a:p>
            <a:pPr algn="ctr">
              <a:defRPr/>
            </a:pPr>
            <a:endParaRPr/>
          </a:p>
        </p:txBody>
      </p:sp>
      <p:sp>
        <p:nvSpPr>
          <p:cNvPr name="AutoShape 22" id="22"/>
          <p:cNvSpPr/>
          <p:nvPr/>
        </p:nvSpPr>
        <p:spPr>
          <a:xfrm rot="0" flipH="false" flipV="false">
            <a:off x="6654800" y="4749800"/>
            <a:ext cx="4343400" cy="4572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300">
                <a:solidFill>
                  <a:srgbClr val="1A2A3A"/>
                </a:solidFill>
                <a:latin typeface="Roboto Mono"/>
                <a:ea typeface="Roboto Mono"/>
                <a:cs typeface="Roboto Mono"/>
                <a:sym typeface="Roboto Mono"/>
              </a:rPr>
              <a:t>L = 1 - cos( B_tuned(x), B_orig(x) )</a:t>
            </a:r>
            <a:endParaRPr lang="en-US" sz="1100"/>
          </a:p>
        </p:txBody>
      </p:sp>
      <p:sp>
        <p:nvSpPr>
          <p:cNvPr name="AutoShape 23" id="23"/>
          <p:cNvSpPr/>
          <p:nvPr/>
        </p:nvSpPr>
        <p:spPr>
          <a:xfrm rot="0" flipH="false" flipV="false">
            <a:off x="6477000" y="5537200"/>
            <a:ext cx="4826000" cy="5588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100">
                <a:solidFill>
                  <a:srgbClr val="5A6B7D"/>
                </a:solidFill>
                <a:latin typeface="Inter"/>
                <a:ea typeface="Inter"/>
                <a:cs typeface="Inter"/>
                <a:sym typeface="Inter"/>
              </a:rPr>
              <a:t>Only ~4M trainable params; 1.5h on one GPU. Private seed makes the exact trajectory irreproducible to attackers.</a:t>
            </a:r>
            <a:endParaRPr lang="en-US" sz="1100"/>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7F5F0">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1016000" y="457200"/>
            <a:ext cx="762000" cy="3556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C49A6C"/>
                </a:solidFill>
                <a:latin typeface="Inter"/>
                <a:ea typeface="Inter"/>
                <a:cs typeface="Inter"/>
                <a:sym typeface="Inter"/>
              </a:rPr>
              <a:t>04</a:t>
            </a:r>
            <a:endParaRPr lang="en-US" sz="1100"/>
          </a:p>
        </p:txBody>
      </p:sp>
      <p:sp>
        <p:nvSpPr>
          <p:cNvPr name="AutoShape 3" id="3"/>
          <p:cNvSpPr/>
          <p:nvPr/>
        </p:nvSpPr>
        <p:spPr>
          <a:xfrm rot="0" flipH="false" flipV="false">
            <a:off x="1016000" y="736600"/>
            <a:ext cx="10160000" cy="508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2600">
                <a:solidFill>
                  <a:srgbClr val="1A2A3A"/>
                </a:solidFill>
                <a:latin typeface="Inter"/>
                <a:ea typeface="Inter"/>
                <a:cs typeface="Inter"/>
                <a:sym typeface="Inter"/>
              </a:rPr>
              <a:t>Privacy: Defense Against Inversion Attacks</a:t>
            </a:r>
            <a:endParaRPr lang="en-US" sz="1100"/>
          </a:p>
        </p:txBody>
      </p:sp>
      <p:sp>
        <p:nvSpPr>
          <p:cNvPr name="AutoShape 4" id="4"/>
          <p:cNvSpPr/>
          <p:nvPr/>
        </p:nvSpPr>
        <p:spPr>
          <a:xfrm rot="0" flipH="false" flipV="false">
            <a:off x="10922000" y="508000"/>
            <a:ext cx="508000" cy="2540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false" i="false" strike="noStrike" u="none" sz="900">
                <a:solidFill>
                  <a:srgbClr val="5A6B7D"/>
                </a:solidFill>
                <a:latin typeface="Inter"/>
                <a:ea typeface="Inter"/>
                <a:cs typeface="Inter"/>
                <a:sym typeface="Inter"/>
              </a:rPr>
              <a:t>5 / 7</a:t>
            </a:r>
            <a:endParaRPr lang="en-US" sz="1100"/>
          </a:p>
        </p:txBody>
      </p:sp>
      <p:cxnSp>
        <p:nvCxnSpPr>
          <p:cNvPr name="Connector 5" id="5"/>
          <p:cNvCxnSpPr/>
          <p:nvPr/>
        </p:nvCxnSpPr>
        <p:spPr>
          <a:xfrm rot="-4297" flipH="false" flipV="false">
            <a:off x="1016004" y="1365250"/>
            <a:ext cx="10160000" cy="12700"/>
          </a:xfrm>
          <a:prstGeom prst="straightConnector1">
            <a:avLst/>
          </a:prstGeom>
          <a:solidFill>
            <a:srgbClr val="DEE0E3">
              <a:alpha val="100000"/>
            </a:srgbClr>
          </a:solidFill>
          <a:ln w="12700" cmpd="sng" cap="flat">
            <a:solidFill>
              <a:srgbClr val="1A2A3A">
                <a:alpha val="15000"/>
              </a:srgbClr>
            </a:solidFill>
            <a:prstDash val="solid"/>
            <a:round/>
            <a:headEnd type="none" w="med" len="med"/>
            <a:tailEnd type="none" w="med" len="med"/>
          </a:ln>
        </p:spPr>
      </p:cxnSp>
      <p:sp>
        <p:nvSpPr>
          <p:cNvPr name="AutoShape 6" id="6"/>
          <p:cNvSpPr/>
          <p:nvPr/>
        </p:nvSpPr>
        <p:spPr>
          <a:xfrm rot="0" flipH="false" flipV="false">
            <a:off x="1016000" y="5562600"/>
            <a:ext cx="10160000" cy="254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900">
                <a:solidFill>
                  <a:srgbClr val="5A6B7D"/>
                </a:solidFill>
                <a:latin typeface="Inter"/>
                <a:ea typeface="Inter"/>
                <a:cs typeface="Inter"/>
                <a:sym typeface="Inter"/>
              </a:rPr>
              <a:t>Fig. 3: Non-adaptive inversion yields noise; untuned strawman leaks sensitive details; COVERT conceals all visual privacy even under 16-head adaptive attacks.</a:t>
            </a:r>
            <a:endParaRPr lang="en-US" sz="1100"/>
          </a:p>
        </p:txBody>
      </p:sp>
      <p:sp>
        <p:nvSpPr>
          <p:cNvPr name="AutoShape 7" id="7"/>
          <p:cNvSpPr/>
          <p:nvPr/>
        </p:nvSpPr>
        <p:spPr>
          <a:xfrm rot="0" flipH="false" flipV="false">
            <a:off x="1270000" y="5994400"/>
            <a:ext cx="2794000" cy="457200"/>
          </a:xfrm>
          <a:prstGeom prst="rect">
            <a:avLst/>
          </a:prstGeom>
          <a:noFill/>
          <a:ln w="12700" cmpd="sng" cap="flat">
            <a:noFill/>
            <a:prstDash val="solid"/>
            <a:round/>
          </a:ln>
        </p:spPr>
        <p:txBody>
          <a:bodyPr anchor="ctr" rtlCol="false" anchorCtr="false" vert="horz" wrap="none" lIns="0" rIns="0" tIns="0" bIns="0"/>
          <a:lstStyle/>
          <a:p>
            <a:pPr algn="ctr" marL="0" indent="0">
              <a:lnSpc>
                <a:spcPct val="125000"/>
              </a:lnSpc>
              <a:defRPr/>
            </a:pPr>
            <a:r>
              <a:rPr lang="en-US" b="true" i="false" strike="noStrike" u="none" sz="2800">
                <a:solidFill>
                  <a:srgbClr val="1A2A3A"/>
                </a:solidFill>
                <a:latin typeface="Inter"/>
                <a:ea typeface="Inter"/>
                <a:cs typeface="Inter"/>
                <a:sym typeface="Inter"/>
              </a:rPr>
              <a:t>-54.46%</a:t>
            </a:r>
            <a:endParaRPr lang="en-US" sz="1100"/>
          </a:p>
        </p:txBody>
      </p:sp>
      <p:sp>
        <p:nvSpPr>
          <p:cNvPr name="AutoShape 8" id="8"/>
          <p:cNvSpPr/>
          <p:nvPr/>
        </p:nvSpPr>
        <p:spPr>
          <a:xfrm rot="0" flipH="false" flipV="false">
            <a:off x="1270000" y="6426200"/>
            <a:ext cx="2794000" cy="254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000">
                <a:solidFill>
                  <a:srgbClr val="5A6B7D"/>
                </a:solidFill>
                <a:latin typeface="Inter"/>
                <a:ea typeface="Inter"/>
                <a:cs typeface="Inter"/>
                <a:sym typeface="Inter"/>
              </a:rPr>
              <a:t>SSIM reduction at Layer 1</a:t>
            </a:r>
            <a:endParaRPr lang="en-US" sz="1100"/>
          </a:p>
        </p:txBody>
      </p:sp>
      <p:sp>
        <p:nvSpPr>
          <p:cNvPr name="AutoShape 9" id="9"/>
          <p:cNvSpPr/>
          <p:nvPr/>
        </p:nvSpPr>
        <p:spPr>
          <a:xfrm rot="0" flipH="false" flipV="false">
            <a:off x="4699000" y="5994400"/>
            <a:ext cx="2794000" cy="457200"/>
          </a:xfrm>
          <a:prstGeom prst="rect">
            <a:avLst/>
          </a:prstGeom>
          <a:noFill/>
          <a:ln w="12700" cmpd="sng" cap="flat">
            <a:noFill/>
            <a:prstDash val="solid"/>
            <a:round/>
          </a:ln>
        </p:spPr>
        <p:txBody>
          <a:bodyPr anchor="ctr" rtlCol="false" anchorCtr="false" vert="horz" wrap="none" lIns="0" rIns="0" tIns="0" bIns="0"/>
          <a:lstStyle/>
          <a:p>
            <a:pPr algn="ctr" marL="0" indent="0">
              <a:lnSpc>
                <a:spcPct val="125000"/>
              </a:lnSpc>
              <a:defRPr/>
            </a:pPr>
            <a:r>
              <a:rPr lang="en-US" b="true" i="false" strike="noStrike" u="none" sz="2800">
                <a:solidFill>
                  <a:srgbClr val="1A2A3A"/>
                </a:solidFill>
                <a:latin typeface="Inter"/>
                <a:ea typeface="Inter"/>
                <a:cs typeface="Inter"/>
                <a:sym typeface="Inter"/>
              </a:rPr>
              <a:t>+39.75%</a:t>
            </a:r>
            <a:endParaRPr lang="en-US" sz="1100"/>
          </a:p>
        </p:txBody>
      </p:sp>
      <p:sp>
        <p:nvSpPr>
          <p:cNvPr name="AutoShape 10" id="10"/>
          <p:cNvSpPr/>
          <p:nvPr/>
        </p:nvSpPr>
        <p:spPr>
          <a:xfrm rot="0" flipH="false" flipV="false">
            <a:off x="4699000" y="6426200"/>
            <a:ext cx="2794000" cy="254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000">
                <a:solidFill>
                  <a:srgbClr val="5A6B7D"/>
                </a:solidFill>
                <a:latin typeface="Inter"/>
                <a:ea typeface="Inter"/>
                <a:cs typeface="Inter"/>
                <a:sym typeface="Inter"/>
              </a:rPr>
              <a:t>MSE increase at Layer 1</a:t>
            </a:r>
            <a:endParaRPr lang="en-US" sz="1100"/>
          </a:p>
        </p:txBody>
      </p:sp>
      <p:sp>
        <p:nvSpPr>
          <p:cNvPr name="AutoShape 11" id="11"/>
          <p:cNvSpPr/>
          <p:nvPr/>
        </p:nvSpPr>
        <p:spPr>
          <a:xfrm rot="0" flipH="false" flipV="false">
            <a:off x="8128000" y="5994400"/>
            <a:ext cx="2794000" cy="457200"/>
          </a:xfrm>
          <a:prstGeom prst="rect">
            <a:avLst/>
          </a:prstGeom>
          <a:noFill/>
          <a:ln w="12700" cmpd="sng" cap="flat">
            <a:noFill/>
            <a:prstDash val="solid"/>
            <a:round/>
          </a:ln>
        </p:spPr>
        <p:txBody>
          <a:bodyPr anchor="ctr" rtlCol="false" anchorCtr="false" vert="horz" wrap="none" lIns="0" rIns="0" tIns="0" bIns="0"/>
          <a:lstStyle/>
          <a:p>
            <a:pPr algn="ctr" marL="0" indent="0">
              <a:lnSpc>
                <a:spcPct val="125000"/>
              </a:lnSpc>
              <a:defRPr/>
            </a:pPr>
            <a:r>
              <a:rPr lang="en-US" b="true" i="false" strike="noStrike" u="none" sz="2800">
                <a:solidFill>
                  <a:srgbClr val="C49A6C"/>
                </a:solidFill>
                <a:latin typeface="Inter"/>
                <a:ea typeface="Inter"/>
                <a:cs typeface="Inter"/>
                <a:sym typeface="Inter"/>
              </a:rPr>
              <a:t>0.1550</a:t>
            </a:r>
            <a:endParaRPr lang="en-US" sz="1100"/>
          </a:p>
        </p:txBody>
      </p:sp>
      <p:sp>
        <p:nvSpPr>
          <p:cNvPr name="AutoShape 12" id="12"/>
          <p:cNvSpPr/>
          <p:nvPr/>
        </p:nvSpPr>
        <p:spPr>
          <a:xfrm rot="0" flipH="false" flipV="false">
            <a:off x="8128000" y="6426200"/>
            <a:ext cx="2794000" cy="254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000">
                <a:solidFill>
                  <a:srgbClr val="5A6B7D"/>
                </a:solidFill>
                <a:latin typeface="Inter"/>
                <a:ea typeface="Inter"/>
                <a:cs typeface="Inter"/>
                <a:sym typeface="Inter"/>
              </a:rPr>
              <a:t>SSIM aligned with deep layers</a:t>
            </a:r>
            <a:endParaRPr lang="en-US" sz="1100"/>
          </a:p>
        </p:txBody>
      </p:sp>
      <p:pic>
        <p:nvPicPr>
          <p:cNvPr name="Picture 13" id="13"/>
          <p:cNvPicPr>
            <a:picLocks noChangeAspect="true"/>
          </p:cNvPicPr>
          <p:nvPr/>
        </p:nvPicPr>
        <p:blipFill>
          <a:blip r:embed="rId2"/>
          <a:stretch>
            <a:fillRect/>
          </a:stretch>
        </p:blipFill>
        <p:spPr>
          <a:xfrm rot="0" flipH="false" flipV="false">
            <a:off x="322710" y="1257121"/>
            <a:ext cx="11546579" cy="4292959"/>
          </a:xfrm>
          <a:prstGeom prst="rect">
            <a:avLst/>
          </a:prstGeom>
          <a:ln w="12700">
            <a:noFill/>
            <a:prstDash val="solid"/>
          </a:ln>
        </p:spPr>
      </p:pic>
    </p:spTree>
  </p:cSld>
  <p:clrMapOvr>
    <a:masterClrMapping/>
  </p:clrMapOvr>
</p:sld>
</file>

<file path=ppt/slides/slide6.xml><?xml version="1.0" encoding="utf-8"?>
<p:sld xmlns:p="http://schemas.openxmlformats.org/presentationml/2006/main" xmlns:a="http://schemas.openxmlformats.org/drawingml/2006/main">
  <p:cSld>
    <p:bg>
      <p:bgPr>
        <a:solidFill>
          <a:srgbClr val="F7F5F0">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1016000" y="457200"/>
            <a:ext cx="762000" cy="3556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C49A6C"/>
                </a:solidFill>
                <a:latin typeface="Inter"/>
                <a:ea typeface="Inter"/>
                <a:cs typeface="Inter"/>
                <a:sym typeface="Inter"/>
              </a:rPr>
              <a:t>05</a:t>
            </a:r>
            <a:endParaRPr lang="en-US" sz="1100"/>
          </a:p>
        </p:txBody>
      </p:sp>
      <p:sp>
        <p:nvSpPr>
          <p:cNvPr name="AutoShape 3" id="3"/>
          <p:cNvSpPr/>
          <p:nvPr/>
        </p:nvSpPr>
        <p:spPr>
          <a:xfrm rot="0" flipH="false" flipV="false">
            <a:off x="1016000" y="736600"/>
            <a:ext cx="10160000" cy="508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2600">
                <a:solidFill>
                  <a:srgbClr val="1A2A3A"/>
                </a:solidFill>
                <a:latin typeface="Inter"/>
                <a:ea typeface="Inter"/>
                <a:cs typeface="Inter"/>
                <a:sym typeface="Inter"/>
              </a:rPr>
              <a:t>Utility and Efficiency</a:t>
            </a:r>
            <a:endParaRPr lang="en-US" sz="1100"/>
          </a:p>
        </p:txBody>
      </p:sp>
      <p:sp>
        <p:nvSpPr>
          <p:cNvPr name="AutoShape 4" id="4"/>
          <p:cNvSpPr/>
          <p:nvPr/>
        </p:nvSpPr>
        <p:spPr>
          <a:xfrm rot="0" flipH="false" flipV="false">
            <a:off x="10922000" y="508000"/>
            <a:ext cx="508000" cy="2540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false" i="false" strike="noStrike" u="none" sz="900">
                <a:solidFill>
                  <a:srgbClr val="5A6B7D"/>
                </a:solidFill>
                <a:latin typeface="Inter"/>
                <a:ea typeface="Inter"/>
                <a:cs typeface="Inter"/>
                <a:sym typeface="Inter"/>
              </a:rPr>
              <a:t>6 / 7</a:t>
            </a:r>
            <a:endParaRPr lang="en-US" sz="1100"/>
          </a:p>
        </p:txBody>
      </p:sp>
      <p:cxnSp>
        <p:nvCxnSpPr>
          <p:cNvPr name="Connector 5" id="5"/>
          <p:cNvCxnSpPr/>
          <p:nvPr/>
        </p:nvCxnSpPr>
        <p:spPr>
          <a:xfrm rot="-4297" flipH="false" flipV="false">
            <a:off x="1016004" y="1365250"/>
            <a:ext cx="10160000" cy="12700"/>
          </a:xfrm>
          <a:prstGeom prst="straightConnector1">
            <a:avLst/>
          </a:prstGeom>
          <a:solidFill>
            <a:srgbClr val="DEE0E3">
              <a:alpha val="100000"/>
            </a:srgbClr>
          </a:solidFill>
          <a:ln w="12700" cmpd="sng" cap="flat">
            <a:solidFill>
              <a:srgbClr val="1A2A3A">
                <a:alpha val="15000"/>
              </a:srgbClr>
            </a:solidFill>
            <a:prstDash val="solid"/>
            <a:round/>
            <a:headEnd type="none" w="med" len="med"/>
            <a:tailEnd type="none" w="med" len="med"/>
          </a:ln>
        </p:spPr>
      </p:cxnSp>
      <p:sp>
        <p:nvSpPr>
          <p:cNvPr name="AutoShape 6" id="6"/>
          <p:cNvSpPr/>
          <p:nvPr/>
        </p:nvSpPr>
        <p:spPr>
          <a:xfrm rot="0" flipH="false" flipV="false">
            <a:off x="1016000" y="1651000"/>
            <a:ext cx="4826000" cy="889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5600">
                <a:solidFill>
                  <a:srgbClr val="1A2A3A"/>
                </a:solidFill>
                <a:latin typeface="Inter"/>
                <a:ea typeface="Inter"/>
                <a:cs typeface="Inter"/>
                <a:sym typeface="Inter"/>
              </a:rPr>
              <a:t>&lt; 3%</a:t>
            </a:r>
            <a:endParaRPr lang="en-US" sz="1100"/>
          </a:p>
        </p:txBody>
      </p:sp>
      <p:sp>
        <p:nvSpPr>
          <p:cNvPr name="AutoShape 7" id="7"/>
          <p:cNvSpPr/>
          <p:nvPr/>
        </p:nvSpPr>
        <p:spPr>
          <a:xfrm rot="0" flipH="false" flipV="false">
            <a:off x="1016000" y="2616200"/>
            <a:ext cx="4826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400">
                <a:solidFill>
                  <a:srgbClr val="C49A6C"/>
                </a:solidFill>
                <a:latin typeface="Inter"/>
                <a:ea typeface="Inter"/>
                <a:cs typeface="Inter"/>
                <a:sym typeface="Inter"/>
              </a:rPr>
              <a:t>Average Accuracy Degradation</a:t>
            </a:r>
            <a:endParaRPr lang="en-US" sz="1100"/>
          </a:p>
        </p:txBody>
      </p:sp>
      <p:sp>
        <p:nvSpPr>
          <p:cNvPr name="AutoShape 8" id="8"/>
          <p:cNvSpPr/>
          <p:nvPr/>
        </p:nvSpPr>
        <p:spPr>
          <a:xfrm rot="0" flipH="false" flipV="false">
            <a:off x="1016000" y="2971800"/>
            <a:ext cx="4826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5A6B7D"/>
                </a:solidFill>
                <a:latin typeface="Inter"/>
                <a:ea typeface="Inter"/>
                <a:cs typeface="Inter"/>
                <a:sym typeface="Inter"/>
              </a:rPr>
              <a:t>Across 5 benchmarks (VQA, reasoning, science, math) on Qwen2.5-VL (7B/32B/72B), MiMO-7B, Fara-7B. Larger models are more resilient: 2.58% (7B) to 1.83% (32B).</a:t>
            </a:r>
            <a:endParaRPr lang="en-US" sz="1100"/>
          </a:p>
        </p:txBody>
      </p:sp>
      <p:sp>
        <p:nvSpPr>
          <p:cNvPr name="AutoShape 9" id="9"/>
          <p:cNvSpPr/>
          <p:nvPr/>
        </p:nvSpPr>
        <p:spPr>
          <a:xfrm rot="0" flipH="false" flipV="false">
            <a:off x="6477000" y="1651000"/>
            <a:ext cx="4826000" cy="889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5600">
                <a:solidFill>
                  <a:srgbClr val="1A2A3A"/>
                </a:solidFill>
                <a:latin typeface="Inter"/>
                <a:ea typeface="Inter"/>
                <a:cs typeface="Inter"/>
                <a:sym typeface="Inter"/>
              </a:rPr>
              <a:t>&lt; 6%</a:t>
            </a:r>
            <a:endParaRPr lang="en-US" sz="1100"/>
          </a:p>
        </p:txBody>
      </p:sp>
      <p:sp>
        <p:nvSpPr>
          <p:cNvPr name="AutoShape 10" id="10"/>
          <p:cNvSpPr/>
          <p:nvPr/>
        </p:nvSpPr>
        <p:spPr>
          <a:xfrm rot="0" flipH="false" flipV="false">
            <a:off x="6477000" y="2616200"/>
            <a:ext cx="4826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400">
                <a:solidFill>
                  <a:srgbClr val="C49A6C"/>
                </a:solidFill>
                <a:latin typeface="Inter"/>
                <a:ea typeface="Inter"/>
                <a:cs typeface="Inter"/>
                <a:sym typeface="Inter"/>
              </a:rPr>
              <a:t>Throughput Overhead on vLLM</a:t>
            </a:r>
            <a:endParaRPr lang="en-US" sz="1100"/>
          </a:p>
        </p:txBody>
      </p:sp>
      <p:sp>
        <p:nvSpPr>
          <p:cNvPr name="AutoShape 11" id="11"/>
          <p:cNvSpPr/>
          <p:nvPr/>
        </p:nvSpPr>
        <p:spPr>
          <a:xfrm rot="0" flipH="false" flipV="false">
            <a:off x="6477000" y="2971800"/>
            <a:ext cx="4826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5A6B7D"/>
                </a:solidFill>
                <a:latin typeface="Inter"/>
                <a:ea typeface="Inter"/>
                <a:cs typeface="Inter"/>
                <a:sym typeface="Inter"/>
              </a:rPr>
              <a:t>TTFT +0.86%, TPOT +8.65%, throughput -5.93%. Communication reduced to 1.30x with 64-bin quantization. Seamlessly inherits KV-cache and parallel decoding.</a:t>
            </a:r>
            <a:endParaRPr lang="en-US" sz="1100"/>
          </a:p>
        </p:txBody>
      </p:sp>
      <p:cxnSp>
        <p:nvCxnSpPr>
          <p:cNvPr name="Connector 12" id="12"/>
          <p:cNvCxnSpPr/>
          <p:nvPr/>
        </p:nvCxnSpPr>
        <p:spPr>
          <a:xfrm rot="5379778" flipH="false" flipV="false">
            <a:off x="5016500" y="2724169"/>
            <a:ext cx="2159000" cy="12700"/>
          </a:xfrm>
          <a:prstGeom prst="straightConnector1">
            <a:avLst/>
          </a:prstGeom>
          <a:solidFill>
            <a:srgbClr val="DEE0E3">
              <a:alpha val="100000"/>
            </a:srgbClr>
          </a:solidFill>
          <a:ln w="12700" cmpd="sng" cap="flat">
            <a:solidFill>
              <a:srgbClr val="1A2A3A">
                <a:alpha val="12000"/>
              </a:srgbClr>
            </a:solidFill>
            <a:prstDash val="solid"/>
            <a:round/>
            <a:headEnd type="none" w="med" len="med"/>
            <a:tailEnd type="none" w="med" len="med"/>
          </a:ln>
        </p:spPr>
      </p:cxnSp>
      <p:sp>
        <p:nvSpPr>
          <p:cNvPr name="AutoShape 13" id="13"/>
          <p:cNvSpPr/>
          <p:nvPr/>
        </p:nvSpPr>
        <p:spPr>
          <a:xfrm rot="0" flipH="false" flipV="false">
            <a:off x="1016000" y="4013200"/>
            <a:ext cx="10160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A2A3A"/>
                </a:solidFill>
                <a:latin typeface="Inter"/>
                <a:ea typeface="Inter"/>
                <a:cs typeface="Inter"/>
                <a:sym typeface="Inter"/>
              </a:rPr>
              <a:t>Comparison with Baselines</a:t>
            </a:r>
            <a:endParaRPr lang="en-US" sz="1100"/>
          </a:p>
        </p:txBody>
      </p:sp>
      <p:cxnSp>
        <p:nvCxnSpPr>
          <p:cNvPr name="Connector 14" id="14"/>
          <p:cNvCxnSpPr/>
          <p:nvPr/>
        </p:nvCxnSpPr>
        <p:spPr>
          <a:xfrm rot="-4297" flipH="false" flipV="false">
            <a:off x="1016004" y="4413250"/>
            <a:ext cx="10160000" cy="12700"/>
          </a:xfrm>
          <a:prstGeom prst="straightConnector1">
            <a:avLst/>
          </a:prstGeom>
          <a:solidFill>
            <a:srgbClr val="DEE0E3">
              <a:alpha val="100000"/>
            </a:srgbClr>
          </a:solidFill>
          <a:ln w="12700" cmpd="sng" cap="flat">
            <a:solidFill>
              <a:srgbClr val="1A2A3A">
                <a:alpha val="30000"/>
              </a:srgbClr>
            </a:solidFill>
            <a:prstDash val="solid"/>
            <a:round/>
            <a:headEnd type="none" w="med" len="med"/>
            <a:tailEnd type="none" w="med" len="med"/>
          </a:ln>
        </p:spPr>
      </p:cxnSp>
      <p:sp>
        <p:nvSpPr>
          <p:cNvPr name="AutoShape 15" id="15"/>
          <p:cNvSpPr/>
          <p:nvPr/>
        </p:nvSpPr>
        <p:spPr>
          <a:xfrm rot="0" flipH="false" flipV="false">
            <a:off x="1016000" y="4495800"/>
            <a:ext cx="2540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100">
                <a:solidFill>
                  <a:srgbClr val="1A2A3A"/>
                </a:solidFill>
                <a:latin typeface="Inter"/>
                <a:ea typeface="Inter"/>
                <a:cs typeface="Inter"/>
                <a:sym typeface="Inter"/>
              </a:rPr>
              <a:t>Method</a:t>
            </a:r>
            <a:endParaRPr lang="en-US" sz="1100"/>
          </a:p>
        </p:txBody>
      </p:sp>
      <p:sp>
        <p:nvSpPr>
          <p:cNvPr name="AutoShape 16" id="16"/>
          <p:cNvSpPr/>
          <p:nvPr/>
        </p:nvSpPr>
        <p:spPr>
          <a:xfrm rot="0" flipH="false" flipV="false">
            <a:off x="3810000" y="4495800"/>
            <a:ext cx="2286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100">
                <a:solidFill>
                  <a:srgbClr val="1A2A3A"/>
                </a:solidFill>
                <a:latin typeface="Inter"/>
                <a:ea typeface="Inter"/>
                <a:cs typeface="Inter"/>
                <a:sym typeface="Inter"/>
              </a:rPr>
              <a:t>Utility</a:t>
            </a:r>
            <a:endParaRPr lang="en-US" sz="1100"/>
          </a:p>
        </p:txBody>
      </p:sp>
      <p:sp>
        <p:nvSpPr>
          <p:cNvPr name="AutoShape 17" id="17"/>
          <p:cNvSpPr/>
          <p:nvPr/>
        </p:nvSpPr>
        <p:spPr>
          <a:xfrm rot="0" flipH="false" flipV="false">
            <a:off x="6350000" y="4495800"/>
            <a:ext cx="2540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100">
                <a:solidFill>
                  <a:srgbClr val="1A2A3A"/>
                </a:solidFill>
                <a:latin typeface="Inter"/>
                <a:ea typeface="Inter"/>
                <a:cs typeface="Inter"/>
                <a:sym typeface="Inter"/>
              </a:rPr>
              <a:t>Efficiency</a:t>
            </a:r>
            <a:endParaRPr lang="en-US" sz="1100"/>
          </a:p>
        </p:txBody>
      </p:sp>
      <p:sp>
        <p:nvSpPr>
          <p:cNvPr name="AutoShape 18" id="18"/>
          <p:cNvSpPr/>
          <p:nvPr/>
        </p:nvSpPr>
        <p:spPr>
          <a:xfrm rot="0" flipH="false" flipV="false">
            <a:off x="9144000" y="4495800"/>
            <a:ext cx="2032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100">
                <a:solidFill>
                  <a:srgbClr val="1A2A3A"/>
                </a:solidFill>
                <a:latin typeface="Inter"/>
                <a:ea typeface="Inter"/>
                <a:cs typeface="Inter"/>
                <a:sym typeface="Inter"/>
              </a:rPr>
              <a:t>Privacy</a:t>
            </a:r>
            <a:endParaRPr lang="en-US" sz="1100"/>
          </a:p>
        </p:txBody>
      </p:sp>
      <p:cxnSp>
        <p:nvCxnSpPr>
          <p:cNvPr name="Connector 19" id="19"/>
          <p:cNvCxnSpPr/>
          <p:nvPr/>
        </p:nvCxnSpPr>
        <p:spPr>
          <a:xfrm rot="-4297" flipH="false" flipV="false">
            <a:off x="1016004" y="4794250"/>
            <a:ext cx="10160000" cy="12700"/>
          </a:xfrm>
          <a:prstGeom prst="straightConnector1">
            <a:avLst/>
          </a:prstGeom>
          <a:solidFill>
            <a:srgbClr val="DEE0E3">
              <a:alpha val="100000"/>
            </a:srgbClr>
          </a:solidFill>
          <a:ln w="12700" cmpd="sng" cap="flat">
            <a:solidFill>
              <a:srgbClr val="1A2A3A">
                <a:alpha val="15000"/>
              </a:srgbClr>
            </a:solidFill>
            <a:prstDash val="solid"/>
            <a:round/>
            <a:headEnd type="none" w="med" len="med"/>
            <a:tailEnd type="none" w="med" len="med"/>
          </a:ln>
        </p:spPr>
      </p:cxnSp>
      <p:sp>
        <p:nvSpPr>
          <p:cNvPr name="AutoShape 20" id="20"/>
          <p:cNvSpPr/>
          <p:nvPr/>
        </p:nvSpPr>
        <p:spPr>
          <a:xfrm rot="0" flipH="false" flipV="false">
            <a:off x="1016000" y="4902200"/>
            <a:ext cx="2540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100">
                <a:solidFill>
                  <a:srgbClr val="C49A6C"/>
                </a:solidFill>
                <a:latin typeface="Inter"/>
                <a:ea typeface="Inter"/>
                <a:cs typeface="Inter"/>
                <a:sym typeface="Inter"/>
              </a:rPr>
              <a:t>COVERT (Ours)</a:t>
            </a:r>
            <a:endParaRPr lang="en-US" sz="1100"/>
          </a:p>
        </p:txBody>
      </p:sp>
      <p:sp>
        <p:nvSpPr>
          <p:cNvPr name="AutoShape 21" id="21"/>
          <p:cNvSpPr/>
          <p:nvPr/>
        </p:nvSpPr>
        <p:spPr>
          <a:xfrm rot="0" flipH="false" flipV="false">
            <a:off x="3810000" y="4902200"/>
            <a:ext cx="2286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3A3A3A"/>
                </a:solidFill>
                <a:latin typeface="Inter"/>
                <a:ea typeface="Inter"/>
                <a:cs typeface="Inter"/>
                <a:sym typeface="Inter"/>
              </a:rPr>
              <a:t>&lt; 3% drop</a:t>
            </a:r>
            <a:endParaRPr lang="en-US" sz="1100"/>
          </a:p>
        </p:txBody>
      </p:sp>
      <p:sp>
        <p:nvSpPr>
          <p:cNvPr name="AutoShape 22" id="22"/>
          <p:cNvSpPr/>
          <p:nvPr/>
        </p:nvSpPr>
        <p:spPr>
          <a:xfrm rot="0" flipH="false" flipV="false">
            <a:off x="6350000" y="4902200"/>
            <a:ext cx="2540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3A3A3A"/>
                </a:solidFill>
                <a:latin typeface="Inter"/>
                <a:ea typeface="Inter"/>
                <a:cs typeface="Inter"/>
                <a:sym typeface="Inter"/>
              </a:rPr>
              <a:t>&lt; 6% overhead</a:t>
            </a:r>
            <a:endParaRPr lang="en-US" sz="1100"/>
          </a:p>
        </p:txBody>
      </p:sp>
      <p:sp>
        <p:nvSpPr>
          <p:cNvPr name="AutoShape 23" id="23"/>
          <p:cNvSpPr/>
          <p:nvPr/>
        </p:nvSpPr>
        <p:spPr>
          <a:xfrm rot="0" flipH="false" flipV="false">
            <a:off x="9144000" y="4902200"/>
            <a:ext cx="2032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3A3A3A"/>
                </a:solidFill>
                <a:latin typeface="Inter"/>
                <a:ea typeface="Inter"/>
                <a:cs typeface="Inter"/>
                <a:sym typeface="Inter"/>
              </a:rPr>
              <a:t>Robust</a:t>
            </a:r>
            <a:endParaRPr lang="en-US" sz="1100"/>
          </a:p>
        </p:txBody>
      </p:sp>
      <p:cxnSp>
        <p:nvCxnSpPr>
          <p:cNvPr name="Connector 24" id="24"/>
          <p:cNvCxnSpPr/>
          <p:nvPr/>
        </p:nvCxnSpPr>
        <p:spPr>
          <a:xfrm rot="-4297" flipH="false" flipV="false">
            <a:off x="1016004" y="5251450"/>
            <a:ext cx="10160000" cy="12700"/>
          </a:xfrm>
          <a:prstGeom prst="straightConnector1">
            <a:avLst/>
          </a:prstGeom>
          <a:solidFill>
            <a:srgbClr val="DEE0E3">
              <a:alpha val="100000"/>
            </a:srgbClr>
          </a:solidFill>
          <a:ln w="12700" cmpd="sng" cap="flat">
            <a:solidFill>
              <a:srgbClr val="1A2A3A">
                <a:alpha val="8000"/>
              </a:srgbClr>
            </a:solidFill>
            <a:prstDash val="solid"/>
            <a:round/>
            <a:headEnd type="none" w="med" len="med"/>
            <a:tailEnd type="none" w="med" len="med"/>
          </a:ln>
        </p:spPr>
      </p:cxnSp>
      <p:sp>
        <p:nvSpPr>
          <p:cNvPr name="AutoShape 25" id="25"/>
          <p:cNvSpPr/>
          <p:nvPr/>
        </p:nvSpPr>
        <p:spPr>
          <a:xfrm rot="0" flipH="false" flipV="false">
            <a:off x="1016000" y="5359400"/>
            <a:ext cx="2540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3A3A3A"/>
                </a:solidFill>
                <a:latin typeface="Inter"/>
                <a:ea typeface="Inter"/>
                <a:cs typeface="Inter"/>
                <a:sym typeface="Inter"/>
              </a:rPr>
              <a:t>DP-Forward [9]</a:t>
            </a:r>
            <a:endParaRPr lang="en-US" sz="1100"/>
          </a:p>
        </p:txBody>
      </p:sp>
      <p:sp>
        <p:nvSpPr>
          <p:cNvPr name="AutoShape 26" id="26"/>
          <p:cNvSpPr/>
          <p:nvPr/>
        </p:nvSpPr>
        <p:spPr>
          <a:xfrm rot="0" flipH="false" flipV="false">
            <a:off x="3810000" y="5359400"/>
            <a:ext cx="2286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3A3A3A"/>
                </a:solidFill>
                <a:latin typeface="Inter"/>
                <a:ea typeface="Inter"/>
                <a:cs typeface="Inter"/>
                <a:sym typeface="Inter"/>
              </a:rPr>
              <a:t>Collapses to ~0%</a:t>
            </a:r>
            <a:endParaRPr lang="en-US" sz="1100"/>
          </a:p>
        </p:txBody>
      </p:sp>
      <p:sp>
        <p:nvSpPr>
          <p:cNvPr name="AutoShape 27" id="27"/>
          <p:cNvSpPr/>
          <p:nvPr/>
        </p:nvSpPr>
        <p:spPr>
          <a:xfrm rot="0" flipH="false" flipV="false">
            <a:off x="6350000" y="5359400"/>
            <a:ext cx="2540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3A3A3A"/>
                </a:solidFill>
                <a:latin typeface="Inter"/>
                <a:ea typeface="Inter"/>
                <a:cs typeface="Inter"/>
                <a:sym typeface="Inter"/>
              </a:rPr>
              <a:t>Lightweight</a:t>
            </a:r>
            <a:endParaRPr lang="en-US" sz="1100"/>
          </a:p>
        </p:txBody>
      </p:sp>
      <p:sp>
        <p:nvSpPr>
          <p:cNvPr name="AutoShape 28" id="28"/>
          <p:cNvSpPr/>
          <p:nvPr/>
        </p:nvSpPr>
        <p:spPr>
          <a:xfrm rot="0" flipH="false" flipV="false">
            <a:off x="9144000" y="5359400"/>
            <a:ext cx="2032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3A3A3A"/>
                </a:solidFill>
                <a:latin typeface="Inter"/>
                <a:ea typeface="Inter"/>
                <a:cs typeface="Inter"/>
                <a:sym typeface="Inter"/>
              </a:rPr>
              <a:t>Strong (but useless)</a:t>
            </a:r>
            <a:endParaRPr lang="en-US" sz="1100"/>
          </a:p>
        </p:txBody>
      </p:sp>
      <p:cxnSp>
        <p:nvCxnSpPr>
          <p:cNvPr name="Connector 29" id="29"/>
          <p:cNvCxnSpPr/>
          <p:nvPr/>
        </p:nvCxnSpPr>
        <p:spPr>
          <a:xfrm rot="-4297" flipH="false" flipV="false">
            <a:off x="1016004" y="5708650"/>
            <a:ext cx="10160000" cy="12700"/>
          </a:xfrm>
          <a:prstGeom prst="straightConnector1">
            <a:avLst/>
          </a:prstGeom>
          <a:solidFill>
            <a:srgbClr val="DEE0E3">
              <a:alpha val="100000"/>
            </a:srgbClr>
          </a:solidFill>
          <a:ln w="12700" cmpd="sng" cap="flat">
            <a:solidFill>
              <a:srgbClr val="1A2A3A">
                <a:alpha val="8000"/>
              </a:srgbClr>
            </a:solidFill>
            <a:prstDash val="solid"/>
            <a:round/>
            <a:headEnd type="none" w="med" len="med"/>
            <a:tailEnd type="none" w="med" len="med"/>
          </a:ln>
        </p:spPr>
      </p:cxnSp>
      <p:sp>
        <p:nvSpPr>
          <p:cNvPr name="AutoShape 30" id="30"/>
          <p:cNvSpPr/>
          <p:nvPr/>
        </p:nvSpPr>
        <p:spPr>
          <a:xfrm rot="0" flipH="false" flipV="false">
            <a:off x="1016000" y="5816600"/>
            <a:ext cx="2540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3A3A3A"/>
                </a:solidFill>
                <a:latin typeface="Inter"/>
                <a:ea typeface="Inter"/>
                <a:cs typeface="Inter"/>
                <a:sym typeface="Inter"/>
              </a:rPr>
              <a:t>PrivMLLM [32] (MPC)</a:t>
            </a:r>
            <a:endParaRPr lang="en-US" sz="1100"/>
          </a:p>
        </p:txBody>
      </p:sp>
      <p:sp>
        <p:nvSpPr>
          <p:cNvPr name="AutoShape 31" id="31"/>
          <p:cNvSpPr/>
          <p:nvPr/>
        </p:nvSpPr>
        <p:spPr>
          <a:xfrm rot="0" flipH="false" flipV="false">
            <a:off x="3810000" y="5816600"/>
            <a:ext cx="2286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3A3A3A"/>
                </a:solidFill>
                <a:latin typeface="Inter"/>
                <a:ea typeface="Inter"/>
                <a:cs typeface="Inter"/>
                <a:sym typeface="Inter"/>
              </a:rPr>
              <a:t>Near-lossless</a:t>
            </a:r>
            <a:endParaRPr lang="en-US" sz="1100"/>
          </a:p>
        </p:txBody>
      </p:sp>
      <p:sp>
        <p:nvSpPr>
          <p:cNvPr name="AutoShape 32" id="32"/>
          <p:cNvSpPr/>
          <p:nvPr/>
        </p:nvSpPr>
        <p:spPr>
          <a:xfrm rot="0" flipH="false" flipV="false">
            <a:off x="6350000" y="5816600"/>
            <a:ext cx="2540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3A3A3A"/>
                </a:solidFill>
                <a:latin typeface="Inter"/>
                <a:ea typeface="Inter"/>
                <a:cs typeface="Inter"/>
                <a:sym typeface="Inter"/>
              </a:rPr>
              <a:t>5+ min, 2.69 GB / req</a:t>
            </a:r>
            <a:endParaRPr lang="en-US" sz="1100"/>
          </a:p>
        </p:txBody>
      </p:sp>
      <p:sp>
        <p:nvSpPr>
          <p:cNvPr name="AutoShape 33" id="33"/>
          <p:cNvSpPr/>
          <p:nvPr/>
        </p:nvSpPr>
        <p:spPr>
          <a:xfrm rot="0" flipH="false" flipV="false">
            <a:off x="9144000" y="5816600"/>
            <a:ext cx="2032000" cy="279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3A3A3A"/>
                </a:solidFill>
                <a:latin typeface="Inter"/>
                <a:ea typeface="Inter"/>
                <a:cs typeface="Inter"/>
                <a:sym typeface="Inter"/>
              </a:rPr>
              <a:t>Strong</a:t>
            </a:r>
            <a:endParaRPr lang="en-US" sz="1100"/>
          </a:p>
        </p:txBody>
      </p:sp>
      <p:cxnSp>
        <p:nvCxnSpPr>
          <p:cNvPr name="Connector 34" id="34"/>
          <p:cNvCxnSpPr/>
          <p:nvPr/>
        </p:nvCxnSpPr>
        <p:spPr>
          <a:xfrm rot="-4297" flipH="false" flipV="false">
            <a:off x="1016004" y="6165850"/>
            <a:ext cx="10160000" cy="12700"/>
          </a:xfrm>
          <a:prstGeom prst="straightConnector1">
            <a:avLst/>
          </a:prstGeom>
          <a:solidFill>
            <a:srgbClr val="DEE0E3">
              <a:alpha val="100000"/>
            </a:srgbClr>
          </a:solidFill>
          <a:ln w="12700" cmpd="sng" cap="flat">
            <a:solidFill>
              <a:srgbClr val="1A2A3A">
                <a:alpha val="30000"/>
              </a:srgbClr>
            </a:solidFill>
            <a:prstDash val="solid"/>
            <a:round/>
            <a:headEnd type="none" w="med" len="med"/>
            <a:tailEnd type="none" w="med" len="med"/>
          </a:ln>
        </p:spPr>
      </p:cxnSp>
      <p:sp>
        <p:nvSpPr>
          <p:cNvPr name="AutoShape 35" id="35"/>
          <p:cNvSpPr/>
          <p:nvPr/>
        </p:nvSpPr>
        <p:spPr>
          <a:xfrm rot="0" flipH="false" flipV="false">
            <a:off x="1016000" y="6324600"/>
            <a:ext cx="10160000" cy="304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true" strike="noStrike" u="none" sz="1100">
                <a:solidFill>
                  <a:srgbClr val="5A6B7D"/>
                </a:solidFill>
                <a:latin typeface="Inter"/>
                <a:ea typeface="Inter"/>
                <a:cs typeface="Inter"/>
                <a:sym typeface="Inter"/>
              </a:rPr>
              <a:t>COVERT is the only approach achieving all three: robust privacy, preserved utility, and real-time efficiency.</a:t>
            </a:r>
            <a:endParaRPr lang="en-US" sz="1100"/>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7F5F0">
            <a:alpha val="100000"/>
          </a:srgbClr>
        </a:solidFill>
      </p:bgPr>
    </p:bg>
    <p:spTree>
      <p:nvGrpSpPr>
        <p:cNvPr id="1" name=""/>
        <p:cNvGrpSpPr/>
        <p:nvPr/>
      </p:nvGrpSpPr>
      <p:grpSpPr>
        <a:xfrm>
          <a:off x="0" y="0"/>
          <a:ext cx="0" cy="0"/>
          <a:chOff x="0" y="0"/>
          <a:chExt cx="0" cy="0"/>
        </a:xfrm>
      </p:grpSpPr>
      <p:sp>
        <p:nvSpPr>
          <p:cNvPr name="AutoShape 2" id="2"/>
          <p:cNvSpPr/>
          <p:nvPr/>
        </p:nvSpPr>
        <p:spPr>
          <a:xfrm rot="0" flipH="false" flipV="false">
            <a:off x="0" y="5080000"/>
            <a:ext cx="12192000" cy="1778000"/>
          </a:xfrm>
          <a:prstGeom prst="roundRect">
            <a:avLst>
              <a:gd name="adj" fmla="val 0"/>
            </a:avLst>
          </a:prstGeom>
          <a:solidFill>
            <a:srgbClr val="1A2A3A">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1016000" y="5029200"/>
            <a:ext cx="1270000" cy="50800"/>
          </a:xfrm>
          <a:prstGeom prst="roundRect">
            <a:avLst>
              <a:gd name="adj" fmla="val 0"/>
            </a:avLst>
          </a:prstGeom>
          <a:solidFill>
            <a:srgbClr val="C49A6C">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p:nvPr/>
        </p:nvSpPr>
        <p:spPr>
          <a:xfrm rot="0" flipH="false" flipV="false">
            <a:off x="1016000" y="457200"/>
            <a:ext cx="762000" cy="3556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200">
                <a:solidFill>
                  <a:srgbClr val="C49A6C"/>
                </a:solidFill>
                <a:latin typeface="Inter"/>
                <a:ea typeface="Inter"/>
                <a:cs typeface="Inter"/>
                <a:sym typeface="Inter"/>
              </a:rPr>
              <a:t>06</a:t>
            </a:r>
            <a:endParaRPr lang="en-US" sz="1100"/>
          </a:p>
        </p:txBody>
      </p:sp>
      <p:sp>
        <p:nvSpPr>
          <p:cNvPr name="AutoShape 5" id="5"/>
          <p:cNvSpPr/>
          <p:nvPr/>
        </p:nvSpPr>
        <p:spPr>
          <a:xfrm rot="0" flipH="false" flipV="false">
            <a:off x="1016000" y="736600"/>
            <a:ext cx="10160000" cy="508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2600">
                <a:solidFill>
                  <a:srgbClr val="1A2A3A"/>
                </a:solidFill>
                <a:latin typeface="Inter"/>
                <a:ea typeface="Inter"/>
                <a:cs typeface="Inter"/>
                <a:sym typeface="Inter"/>
              </a:rPr>
              <a:t>Conclusion</a:t>
            </a:r>
            <a:endParaRPr lang="en-US" sz="1100"/>
          </a:p>
        </p:txBody>
      </p:sp>
      <p:sp>
        <p:nvSpPr>
          <p:cNvPr name="AutoShape 6" id="6"/>
          <p:cNvSpPr/>
          <p:nvPr/>
        </p:nvSpPr>
        <p:spPr>
          <a:xfrm rot="0" flipH="false" flipV="false">
            <a:off x="10922000" y="508000"/>
            <a:ext cx="508000" cy="2540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false" i="false" strike="noStrike" u="none" sz="900">
                <a:solidFill>
                  <a:srgbClr val="5A6B7D"/>
                </a:solidFill>
                <a:latin typeface="Inter"/>
                <a:ea typeface="Inter"/>
                <a:cs typeface="Inter"/>
                <a:sym typeface="Inter"/>
              </a:rPr>
              <a:t>7 / 7</a:t>
            </a:r>
            <a:endParaRPr lang="en-US" sz="1100"/>
          </a:p>
        </p:txBody>
      </p:sp>
      <p:cxnSp>
        <p:nvCxnSpPr>
          <p:cNvPr name="Connector 7" id="7"/>
          <p:cNvCxnSpPr/>
          <p:nvPr/>
        </p:nvCxnSpPr>
        <p:spPr>
          <a:xfrm rot="-4297" flipH="false" flipV="false">
            <a:off x="1016004" y="1365250"/>
            <a:ext cx="10160000" cy="12700"/>
          </a:xfrm>
          <a:prstGeom prst="straightConnector1">
            <a:avLst/>
          </a:prstGeom>
          <a:solidFill>
            <a:srgbClr val="DEE0E3">
              <a:alpha val="100000"/>
            </a:srgbClr>
          </a:solidFill>
          <a:ln w="12700" cmpd="sng" cap="flat">
            <a:solidFill>
              <a:srgbClr val="1A2A3A">
                <a:alpha val="15000"/>
              </a:srgbClr>
            </a:solidFill>
            <a:prstDash val="solid"/>
            <a:round/>
            <a:headEnd type="none" w="med" len="med"/>
            <a:tailEnd type="none" w="med" len="med"/>
          </a:ln>
        </p:spPr>
      </p:cxnSp>
      <p:sp>
        <p:nvSpPr>
          <p:cNvPr name="AutoShape 8" id="8"/>
          <p:cNvSpPr/>
          <p:nvPr/>
        </p:nvSpPr>
        <p:spPr>
          <a:xfrm rot="0" flipH="false" flipV="false">
            <a:off x="1016000" y="1727200"/>
            <a:ext cx="609600" cy="406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200">
                <a:solidFill>
                  <a:srgbClr val="C49A6C"/>
                </a:solidFill>
                <a:latin typeface="Inter"/>
                <a:ea typeface="Inter"/>
                <a:cs typeface="Inter"/>
                <a:sym typeface="Inter"/>
              </a:rPr>
              <a:t>1</a:t>
            </a:r>
            <a:endParaRPr lang="en-US" sz="1100"/>
          </a:p>
        </p:txBody>
      </p:sp>
      <p:sp>
        <p:nvSpPr>
          <p:cNvPr name="AutoShape 9" id="9"/>
          <p:cNvSpPr/>
          <p:nvPr/>
        </p:nvSpPr>
        <p:spPr>
          <a:xfrm rot="0" flipH="false" flipV="false">
            <a:off x="1651000" y="1727200"/>
            <a:ext cx="9525000" cy="3556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1A2A3A"/>
                </a:solidFill>
                <a:latin typeface="Inter"/>
                <a:ea typeface="Inter"/>
                <a:cs typeface="Inter"/>
                <a:sym typeface="Inter"/>
              </a:rPr>
              <a:t>First practical privacy-preserving VLM inference framework</a:t>
            </a:r>
            <a:endParaRPr lang="en-US" sz="1100"/>
          </a:p>
        </p:txBody>
      </p:sp>
      <p:sp>
        <p:nvSpPr>
          <p:cNvPr name="AutoShape 10" id="10"/>
          <p:cNvSpPr/>
          <p:nvPr/>
        </p:nvSpPr>
        <p:spPr>
          <a:xfrm rot="0" flipH="false" flipV="false">
            <a:off x="1651000" y="2082800"/>
            <a:ext cx="9525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200">
                <a:solidFill>
                  <a:srgbClr val="5A6B7D"/>
                </a:solidFill>
                <a:latin typeface="Inter"/>
                <a:ea typeface="Inter"/>
                <a:cs typeface="Inter"/>
                <a:sym typeface="Inter"/>
              </a:rPr>
              <a:t>Modality-adaptive covariant obfuscation paradigm bridging cross-modal structural heterogeneity between vision encoders and LLM backbones.</a:t>
            </a:r>
            <a:endParaRPr lang="en-US" sz="1100"/>
          </a:p>
        </p:txBody>
      </p:sp>
      <p:sp>
        <p:nvSpPr>
          <p:cNvPr name="AutoShape 11" id="11"/>
          <p:cNvSpPr/>
          <p:nvPr/>
        </p:nvSpPr>
        <p:spPr>
          <a:xfrm rot="0" flipH="false" flipV="false">
            <a:off x="1016000" y="2768600"/>
            <a:ext cx="609600" cy="406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200">
                <a:solidFill>
                  <a:srgbClr val="C49A6C"/>
                </a:solidFill>
                <a:latin typeface="Inter"/>
                <a:ea typeface="Inter"/>
                <a:cs typeface="Inter"/>
                <a:sym typeface="Inter"/>
              </a:rPr>
              <a:t>2</a:t>
            </a:r>
            <a:endParaRPr lang="en-US" sz="1100"/>
          </a:p>
        </p:txBody>
      </p:sp>
      <p:sp>
        <p:nvSpPr>
          <p:cNvPr name="AutoShape 12" id="12"/>
          <p:cNvSpPr/>
          <p:nvPr/>
        </p:nvSpPr>
        <p:spPr>
          <a:xfrm rot="0" flipH="false" flipV="false">
            <a:off x="1651000" y="2768600"/>
            <a:ext cx="9525000" cy="3556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1A2A3A"/>
                </a:solidFill>
                <a:latin typeface="Inter"/>
                <a:ea typeface="Inter"/>
                <a:cs typeface="Inter"/>
                <a:sym typeface="Inter"/>
              </a:rPr>
              <a:t>Exact reparameterization + utility-aware tailored tuning</a:t>
            </a:r>
            <a:endParaRPr lang="en-US" sz="1100"/>
          </a:p>
        </p:txBody>
      </p:sp>
      <p:sp>
        <p:nvSpPr>
          <p:cNvPr name="AutoShape 13" id="13"/>
          <p:cNvSpPr/>
          <p:nvPr/>
        </p:nvSpPr>
        <p:spPr>
          <a:xfrm rot="0" flipH="false" flipV="false">
            <a:off x="1651000" y="3124200"/>
            <a:ext cx="9525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200">
                <a:solidFill>
                  <a:srgbClr val="5A6B7D"/>
                </a:solidFill>
                <a:latin typeface="Inter"/>
                <a:ea typeface="Inter"/>
                <a:cs typeface="Inter"/>
                <a:sym typeface="Inter"/>
              </a:rPr>
              <a:t>Zero-error obfuscation across convolutions, ViT, and MLP projector; seeded noise tuning defends high-fidelity hidden-state inversion attacks.</a:t>
            </a:r>
            <a:endParaRPr lang="en-US" sz="1100"/>
          </a:p>
        </p:txBody>
      </p:sp>
      <p:sp>
        <p:nvSpPr>
          <p:cNvPr name="AutoShape 14" id="14"/>
          <p:cNvSpPr/>
          <p:nvPr/>
        </p:nvSpPr>
        <p:spPr>
          <a:xfrm rot="0" flipH="false" flipV="false">
            <a:off x="1016000" y="3810000"/>
            <a:ext cx="609600" cy="4064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200">
                <a:solidFill>
                  <a:srgbClr val="C49A6C"/>
                </a:solidFill>
                <a:latin typeface="Inter"/>
                <a:ea typeface="Inter"/>
                <a:cs typeface="Inter"/>
                <a:sym typeface="Inter"/>
              </a:rPr>
              <a:t>3</a:t>
            </a:r>
            <a:endParaRPr lang="en-US" sz="1100"/>
          </a:p>
        </p:txBody>
      </p:sp>
      <p:sp>
        <p:nvSpPr>
          <p:cNvPr name="AutoShape 15" id="15"/>
          <p:cNvSpPr/>
          <p:nvPr/>
        </p:nvSpPr>
        <p:spPr>
          <a:xfrm rot="0" flipH="false" flipV="false">
            <a:off x="1651000" y="3810000"/>
            <a:ext cx="9525000" cy="3556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500">
                <a:solidFill>
                  <a:srgbClr val="1A2A3A"/>
                </a:solidFill>
                <a:latin typeface="Inter"/>
                <a:ea typeface="Inter"/>
                <a:cs typeface="Inter"/>
                <a:sym typeface="Inter"/>
              </a:rPr>
              <a:t>Favorable privacy-utility-efficiency trade-off</a:t>
            </a:r>
            <a:endParaRPr lang="en-US" sz="1100"/>
          </a:p>
        </p:txBody>
      </p:sp>
      <p:sp>
        <p:nvSpPr>
          <p:cNvPr name="AutoShape 16" id="16"/>
          <p:cNvSpPr/>
          <p:nvPr/>
        </p:nvSpPr>
        <p:spPr>
          <a:xfrm rot="0" flipH="false" flipV="false">
            <a:off x="1651000" y="4013200"/>
            <a:ext cx="9525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200">
                <a:solidFill>
                  <a:srgbClr val="5A6B7D"/>
                </a:solidFill>
                <a:latin typeface="Inter"/>
                <a:ea typeface="Inter"/>
                <a:cs typeface="Inter"/>
                <a:sym typeface="Inter"/>
              </a:rPr>
              <a:t>Robust privacy against spatial reconstruction with under 3% accuracy degradation and less than 6% inference overhead on vLLM.</a:t>
            </a:r>
            <a:endParaRPr lang="en-US" sz="1100"/>
          </a:p>
        </p:txBody>
      </p:sp>
      <p:sp>
        <p:nvSpPr>
          <p:cNvPr name="AutoShape 17" id="17"/>
          <p:cNvSpPr/>
          <p:nvPr/>
        </p:nvSpPr>
        <p:spPr>
          <a:xfrm rot="0" flipH="false" flipV="false">
            <a:off x="1016000" y="5461000"/>
            <a:ext cx="6350000" cy="635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3200">
                <a:solidFill>
                  <a:srgbClr val="FFFFFF"/>
                </a:solidFill>
                <a:latin typeface="Inter"/>
                <a:ea typeface="Inter"/>
                <a:cs typeface="Inter"/>
                <a:sym typeface="Inter"/>
              </a:rPr>
              <a:t>Thank You</a:t>
            </a:r>
            <a:endParaRPr lang="en-US" sz="1100"/>
          </a:p>
        </p:txBody>
      </p:sp>
      <p:sp>
        <p:nvSpPr>
          <p:cNvPr name="AutoShape 18" id="18"/>
          <p:cNvSpPr/>
          <p:nvPr/>
        </p:nvSpPr>
        <p:spPr>
          <a:xfrm rot="0" flipH="false" flipV="false">
            <a:off x="1016000" y="6146800"/>
            <a:ext cx="635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C49A6C"/>
                </a:solidFill>
                <a:latin typeface="Inter"/>
                <a:ea typeface="Inter"/>
                <a:cs typeface="Inter"/>
                <a:sym typeface="Inter"/>
              </a:rPr>
              <a:t>Questions and discussion welcome</a:t>
            </a:r>
            <a:endParaRPr lang="en-US" sz="1100"/>
          </a:p>
        </p:txBody>
      </p:sp>
      <p:sp>
        <p:nvSpPr>
          <p:cNvPr name="AutoShape 19" id="19"/>
          <p:cNvSpPr/>
          <p:nvPr/>
        </p:nvSpPr>
        <p:spPr>
          <a:xfrm rot="0" flipH="false" flipV="false">
            <a:off x="7112000" y="5562600"/>
            <a:ext cx="4064000" cy="3048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false" i="false" strike="noStrike" u="none" sz="1000">
                <a:solidFill>
                  <a:srgbClr val="FFFFFF">
                    <a:alpha val="60000"/>
                  </a:srgbClr>
                </a:solidFill>
                <a:latin typeface="Inter"/>
                <a:ea typeface="Inter"/>
                <a:cs typeface="Inter"/>
                <a:sym typeface="Inter"/>
              </a:rPr>
              <a:t>COVERT: Privacy-Preserving Covariant</a:t>
            </a:r>
            <a:endParaRPr lang="en-US" sz="1100"/>
          </a:p>
        </p:txBody>
      </p:sp>
      <p:sp>
        <p:nvSpPr>
          <p:cNvPr name="AutoShape 20" id="20"/>
          <p:cNvSpPr/>
          <p:nvPr/>
        </p:nvSpPr>
        <p:spPr>
          <a:xfrm rot="0" flipH="false" flipV="false">
            <a:off x="7112000" y="5842000"/>
            <a:ext cx="4064000" cy="3048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false" i="false" strike="noStrike" u="none" sz="1000">
                <a:solidFill>
                  <a:srgbClr val="FFFFFF">
                    <a:alpha val="60000"/>
                  </a:srgbClr>
                </a:solidFill>
                <a:latin typeface="Inter"/>
                <a:ea typeface="Inter"/>
                <a:cs typeface="Inter"/>
                <a:sym typeface="Inter"/>
              </a:rPr>
              <a:t>Obfuscation for VLMaaS</a:t>
            </a:r>
            <a:endParaRPr lang="en-US" sz="1100"/>
          </a:p>
        </p:txBody>
      </p:sp>
      <p:sp>
        <p:nvSpPr>
          <p:cNvPr name="AutoShape 21" id="21"/>
          <p:cNvSpPr/>
          <p:nvPr/>
        </p:nvSpPr>
        <p:spPr>
          <a:xfrm rot="0" flipH="false" flipV="false">
            <a:off x="7112000" y="6146800"/>
            <a:ext cx="4064000" cy="304800"/>
          </a:xfrm>
          <a:prstGeom prst="rect">
            <a:avLst/>
          </a:prstGeom>
          <a:noFill/>
          <a:ln w="12700" cmpd="sng" cap="flat">
            <a:noFill/>
            <a:prstDash val="solid"/>
            <a:round/>
          </a:ln>
        </p:spPr>
        <p:txBody>
          <a:bodyPr anchor="ctr" rtlCol="false" anchorCtr="false" vert="horz" wrap="square" lIns="0" rIns="0" tIns="0" bIns="0"/>
          <a:lstStyle/>
          <a:p>
            <a:pPr algn="r" marL="0" indent="0">
              <a:lnSpc>
                <a:spcPct val="125000"/>
              </a:lnSpc>
              <a:defRPr/>
            </a:pPr>
            <a:r>
              <a:rPr lang="en-US" b="false" i="false" strike="noStrike" u="none" sz="1000">
                <a:solidFill>
                  <a:srgbClr val="C49A6C">
                    <a:alpha val="80000"/>
                  </a:srgbClr>
                </a:solidFill>
                <a:latin typeface="Inter"/>
                <a:ea typeface="Inter"/>
                <a:cs typeface="Inter"/>
                <a:sym typeface="Inter"/>
              </a:rPr>
              <a:t>ECCV 2026</a:t>
            </a:r>
            <a:endParaRPr lang="en-US" sz="1100"/>
          </a:p>
        </p:txBody>
      </p:sp>
      <p:pic>
        <p:nvPicPr>
          <p:cNvPr name="Picture 22" id="22"/>
          <p:cNvPicPr>
            <a:picLocks noChangeAspect="true"/>
          </p:cNvPicPr>
          <p:nvPr/>
        </p:nvPicPr>
        <p:blipFill>
          <a:blip r:embed="rId3"/>
          <a:stretch>
            <a:fillRect/>
          </a:stretch>
        </p:blipFill>
        <p:spPr>
          <a:xfrm>
            <a:off x="10668000" y="6190112"/>
            <a:ext cx="1524000" cy="667888"/>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xsi="http://www.w3.org/2001/XMLSchema-instance"/>
</file>